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56" r:id="rId1"/>
  </p:sldMasterIdLst>
  <p:notesMasterIdLst>
    <p:notesMasterId r:id="rId37"/>
  </p:notesMasterIdLst>
  <p:handoutMasterIdLst>
    <p:handoutMasterId r:id="rId38"/>
  </p:handoutMasterIdLst>
  <p:sldIdLst>
    <p:sldId id="590" r:id="rId2"/>
    <p:sldId id="501" r:id="rId3"/>
    <p:sldId id="503" r:id="rId4"/>
    <p:sldId id="504" r:id="rId5"/>
    <p:sldId id="505" r:id="rId6"/>
    <p:sldId id="506" r:id="rId7"/>
    <p:sldId id="507" r:id="rId8"/>
    <p:sldId id="508" r:id="rId9"/>
    <p:sldId id="509" r:id="rId10"/>
    <p:sldId id="510" r:id="rId11"/>
    <p:sldId id="511" r:id="rId12"/>
    <p:sldId id="512" r:id="rId13"/>
    <p:sldId id="513" r:id="rId14"/>
    <p:sldId id="591" r:id="rId15"/>
    <p:sldId id="514" r:id="rId16"/>
    <p:sldId id="515" r:id="rId17"/>
    <p:sldId id="516" r:id="rId18"/>
    <p:sldId id="517" r:id="rId19"/>
    <p:sldId id="518" r:id="rId20"/>
    <p:sldId id="519" r:id="rId21"/>
    <p:sldId id="520" r:id="rId22"/>
    <p:sldId id="521" r:id="rId23"/>
    <p:sldId id="522" r:id="rId24"/>
    <p:sldId id="523" r:id="rId25"/>
    <p:sldId id="524" r:id="rId26"/>
    <p:sldId id="525" r:id="rId27"/>
    <p:sldId id="526" r:id="rId28"/>
    <p:sldId id="527" r:id="rId29"/>
    <p:sldId id="528" r:id="rId30"/>
    <p:sldId id="529" r:id="rId31"/>
    <p:sldId id="530" r:id="rId32"/>
    <p:sldId id="531" r:id="rId33"/>
    <p:sldId id="532" r:id="rId34"/>
    <p:sldId id="533" r:id="rId35"/>
    <p:sldId id="534" r:id="rId36"/>
  </p:sldIdLst>
  <p:sldSz cx="12192000" cy="6858000"/>
  <p:notesSz cx="6807200" cy="9906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9">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90C060"/>
    <a:srgbClr val="BFBFBF"/>
    <a:srgbClr val="006455"/>
    <a:srgbClr val="B8D799"/>
    <a:srgbClr val="C4DEAA"/>
    <a:srgbClr val="005847"/>
    <a:srgbClr val="C9E0B2"/>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70" autoAdjust="0"/>
    <p:restoredTop sz="93921" autoAdjust="0"/>
  </p:normalViewPr>
  <p:slideViewPr>
    <p:cSldViewPr showGuides="1">
      <p:cViewPr>
        <p:scale>
          <a:sx n="75" d="100"/>
          <a:sy n="75" d="100"/>
        </p:scale>
        <p:origin x="1716" y="780"/>
      </p:cViewPr>
      <p:guideLst>
        <p:guide orient="horz" pos="2160"/>
        <p:guide pos="3840"/>
      </p:guideLst>
    </p:cSldViewPr>
  </p:slideViewPr>
  <p:outlineViewPr>
    <p:cViewPr>
      <p:scale>
        <a:sx n="33" d="100"/>
        <a:sy n="33" d="100"/>
      </p:scale>
      <p:origin x="0" y="9828"/>
    </p:cViewPr>
  </p:outlineViewPr>
  <p:notesTextViewPr>
    <p:cViewPr>
      <p:scale>
        <a:sx n="3" d="2"/>
        <a:sy n="3" d="2"/>
      </p:scale>
      <p:origin x="0" y="0"/>
    </p:cViewPr>
  </p:notesTextViewPr>
  <p:sorterViewPr>
    <p:cViewPr>
      <p:scale>
        <a:sx n="100" d="100"/>
        <a:sy n="100" d="100"/>
      </p:scale>
      <p:origin x="0" y="2778"/>
    </p:cViewPr>
  </p:sorterViewPr>
  <p:notesViewPr>
    <p:cSldViewPr showGuides="1">
      <p:cViewPr varScale="1">
        <p:scale>
          <a:sx n="77" d="100"/>
          <a:sy n="77" d="100"/>
        </p:scale>
        <p:origin x="-2190" y="-78"/>
      </p:cViewPr>
      <p:guideLst>
        <p:guide orient="horz" pos="3119"/>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9138" name="Rectangle 2"/>
          <p:cNvSpPr>
            <a:spLocks noGrp="1" noChangeArrowheads="1"/>
          </p:cNvSpPr>
          <p:nvPr>
            <p:ph type="hdr" sz="quarter"/>
          </p:nvPr>
        </p:nvSpPr>
        <p:spPr bwMode="auto">
          <a:xfrm>
            <a:off x="0" y="0"/>
            <a:ext cx="29511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de-DE"/>
          </a:p>
        </p:txBody>
      </p:sp>
      <p:sp>
        <p:nvSpPr>
          <p:cNvPr id="219139" name="Rectangle 3"/>
          <p:cNvSpPr>
            <a:spLocks noGrp="1" noChangeArrowheads="1"/>
          </p:cNvSpPr>
          <p:nvPr>
            <p:ph type="dt" sz="quarter" idx="1"/>
          </p:nvPr>
        </p:nvSpPr>
        <p:spPr bwMode="auto">
          <a:xfrm>
            <a:off x="3854450" y="0"/>
            <a:ext cx="29511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219140" name="Rectangle 4"/>
          <p:cNvSpPr>
            <a:spLocks noGrp="1" noChangeArrowheads="1"/>
          </p:cNvSpPr>
          <p:nvPr>
            <p:ph type="ftr" sz="quarter" idx="2"/>
          </p:nvPr>
        </p:nvSpPr>
        <p:spPr bwMode="auto">
          <a:xfrm>
            <a:off x="0" y="9409113"/>
            <a:ext cx="29511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de-DE"/>
          </a:p>
        </p:txBody>
      </p:sp>
      <p:sp>
        <p:nvSpPr>
          <p:cNvPr id="219141" name="Rectangle 5"/>
          <p:cNvSpPr>
            <a:spLocks noGrp="1" noChangeArrowheads="1"/>
          </p:cNvSpPr>
          <p:nvPr>
            <p:ph type="sldNum" sz="quarter" idx="3"/>
          </p:nvPr>
        </p:nvSpPr>
        <p:spPr bwMode="auto">
          <a:xfrm>
            <a:off x="3854450" y="9409113"/>
            <a:ext cx="29511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5BBB052-149A-4F5B-8C03-4F275DED7D68}" type="slidenum">
              <a:rPr lang="de-DE"/>
              <a:pPr>
                <a:defRPr/>
              </a:pPr>
              <a:t>‹Nr.›</a:t>
            </a:fld>
            <a:endParaRPr lang="de-DE"/>
          </a:p>
        </p:txBody>
      </p:sp>
    </p:spTree>
    <p:extLst>
      <p:ext uri="{BB962C8B-B14F-4D97-AF65-F5344CB8AC3E}">
        <p14:creationId xmlns:p14="http://schemas.microsoft.com/office/powerpoint/2010/main" val="3808812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511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de-DE"/>
          </a:p>
        </p:txBody>
      </p:sp>
      <p:sp>
        <p:nvSpPr>
          <p:cNvPr id="15363" name="Rectangle 3"/>
          <p:cNvSpPr>
            <a:spLocks noGrp="1" noChangeArrowheads="1"/>
          </p:cNvSpPr>
          <p:nvPr>
            <p:ph type="dt" idx="1"/>
          </p:nvPr>
        </p:nvSpPr>
        <p:spPr bwMode="auto">
          <a:xfrm>
            <a:off x="3856038" y="0"/>
            <a:ext cx="2951162"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59396" name="Rectangle 4"/>
          <p:cNvSpPr>
            <a:spLocks noGrp="1" noRot="1" noChangeAspect="1" noChangeArrowheads="1" noTextEdit="1"/>
          </p:cNvSpPr>
          <p:nvPr>
            <p:ph type="sldImg" idx="2"/>
          </p:nvPr>
        </p:nvSpPr>
        <p:spPr bwMode="auto">
          <a:xfrm>
            <a:off x="103188" y="742950"/>
            <a:ext cx="6602412" cy="37147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08050" y="4705350"/>
            <a:ext cx="49911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5366" name="Rectangle 6"/>
          <p:cNvSpPr>
            <a:spLocks noGrp="1" noChangeArrowheads="1"/>
          </p:cNvSpPr>
          <p:nvPr>
            <p:ph type="ftr" sz="quarter" idx="4"/>
          </p:nvPr>
        </p:nvSpPr>
        <p:spPr bwMode="auto">
          <a:xfrm>
            <a:off x="0" y="9410700"/>
            <a:ext cx="29511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de-DE"/>
          </a:p>
        </p:txBody>
      </p:sp>
      <p:sp>
        <p:nvSpPr>
          <p:cNvPr id="15367" name="Rectangle 7"/>
          <p:cNvSpPr>
            <a:spLocks noGrp="1" noChangeArrowheads="1"/>
          </p:cNvSpPr>
          <p:nvPr>
            <p:ph type="sldNum" sz="quarter" idx="5"/>
          </p:nvPr>
        </p:nvSpPr>
        <p:spPr bwMode="auto">
          <a:xfrm>
            <a:off x="3856038" y="9410700"/>
            <a:ext cx="2951162"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F467F85-97BB-4E56-B1A5-707C745404A1}" type="slidenum">
              <a:rPr lang="de-DE"/>
              <a:pPr>
                <a:defRPr/>
              </a:pPr>
              <a:t>‹Nr.›</a:t>
            </a:fld>
            <a:endParaRPr lang="de-DE"/>
          </a:p>
        </p:txBody>
      </p:sp>
    </p:spTree>
    <p:extLst>
      <p:ext uri="{BB962C8B-B14F-4D97-AF65-F5344CB8AC3E}">
        <p14:creationId xmlns:p14="http://schemas.microsoft.com/office/powerpoint/2010/main" val="787728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6305589C-A4AB-4755-9631-4D8B019F497F}" type="slidenum">
              <a:rPr lang="de-DE"/>
              <a:pPr/>
              <a:t>1</a:t>
            </a:fld>
            <a:endParaRPr lang="de-DE"/>
          </a:p>
        </p:txBody>
      </p:sp>
      <p:sp>
        <p:nvSpPr>
          <p:cNvPr id="44035" name="Rectangle 2"/>
          <p:cNvSpPr>
            <a:spLocks noGrp="1" noRot="1" noChangeAspect="1" noChangeArrowheads="1" noTextEdit="1"/>
          </p:cNvSpPr>
          <p:nvPr>
            <p:ph type="sldImg"/>
          </p:nvPr>
        </p:nvSpPr>
        <p:spPr>
          <a:xfrm>
            <a:off x="103188" y="742950"/>
            <a:ext cx="6602412" cy="3714750"/>
          </a:xfrm>
          <a:ln/>
        </p:spPr>
      </p:sp>
      <p:sp>
        <p:nvSpPr>
          <p:cNvPr id="44036" name="Rectangle 3"/>
          <p:cNvSpPr>
            <a:spLocks noGrp="1" noChangeArrowheads="1"/>
          </p:cNvSpPr>
          <p:nvPr>
            <p:ph type="body" idx="1"/>
          </p:nvPr>
        </p:nvSpPr>
        <p:spPr>
          <a:noFill/>
          <a:ln/>
        </p:spPr>
        <p:txBody>
          <a:bodyPr/>
          <a:lstStyle/>
          <a:p>
            <a:pPr eaLnBrk="1" hangingPunct="1"/>
            <a:endParaRPr lang="de-DE" dirty="0"/>
          </a:p>
        </p:txBody>
      </p:sp>
    </p:spTree>
    <p:extLst>
      <p:ext uri="{BB962C8B-B14F-4D97-AF65-F5344CB8AC3E}">
        <p14:creationId xmlns:p14="http://schemas.microsoft.com/office/powerpoint/2010/main" val="33927086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7510019B-2B21-407B-BA6C-301BB4367C2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9163" t="24030" b="7369"/>
          <a:stretch/>
        </p:blipFill>
        <p:spPr>
          <a:xfrm>
            <a:off x="0" y="0"/>
            <a:ext cx="12204701" cy="5826016"/>
          </a:xfrm>
          <a:prstGeom prst="rect">
            <a:avLst/>
          </a:prstGeom>
        </p:spPr>
      </p:pic>
      <p:sp>
        <p:nvSpPr>
          <p:cNvPr id="12" name="Rectangle 9">
            <a:extLst>
              <a:ext uri="{FF2B5EF4-FFF2-40B4-BE49-F238E27FC236}">
                <a16:creationId xmlns:a16="http://schemas.microsoft.com/office/drawing/2014/main" id="{40EEAEE5-CE35-4857-BE03-412291B01450}"/>
              </a:ext>
            </a:extLst>
          </p:cNvPr>
          <p:cNvSpPr txBox="1">
            <a:spLocks noChangeArrowheads="1"/>
          </p:cNvSpPr>
          <p:nvPr userDrawn="1"/>
        </p:nvSpPr>
        <p:spPr bwMode="auto">
          <a:xfrm>
            <a:off x="11068218" y="6588558"/>
            <a:ext cx="432048" cy="19655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600">
                <a:solidFill>
                  <a:schemeClr val="bg1"/>
                </a:solidFill>
                <a:latin typeface="+mn-lt"/>
              </a:defRPr>
            </a:lvl1p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de-DE" sz="1600" b="0"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endParaRPr>
          </a:p>
        </p:txBody>
      </p:sp>
      <p:sp>
        <p:nvSpPr>
          <p:cNvPr id="7" name="Rechteck 6">
            <a:extLst>
              <a:ext uri="{FF2B5EF4-FFF2-40B4-BE49-F238E27FC236}">
                <a16:creationId xmlns:a16="http://schemas.microsoft.com/office/drawing/2014/main" id="{3C303506-20AC-40D5-9BF5-6411EE7B8B66}"/>
              </a:ext>
            </a:extLst>
          </p:cNvPr>
          <p:cNvSpPr/>
          <p:nvPr userDrawn="1"/>
        </p:nvSpPr>
        <p:spPr bwMode="auto">
          <a:xfrm>
            <a:off x="-12701" y="3967240"/>
            <a:ext cx="6540749" cy="757904"/>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New Roman" pitchFamily="18" charset="0"/>
            </a:endParaRPr>
          </a:p>
        </p:txBody>
      </p:sp>
      <p:sp>
        <p:nvSpPr>
          <p:cNvPr id="8" name="Rechteck 7">
            <a:extLst>
              <a:ext uri="{FF2B5EF4-FFF2-40B4-BE49-F238E27FC236}">
                <a16:creationId xmlns:a16="http://schemas.microsoft.com/office/drawing/2014/main" id="{96961212-E163-4A56-A889-473CB18DEC3E}"/>
              </a:ext>
            </a:extLst>
          </p:cNvPr>
          <p:cNvSpPr/>
          <p:nvPr userDrawn="1"/>
        </p:nvSpPr>
        <p:spPr bwMode="auto">
          <a:xfrm>
            <a:off x="-12701" y="4725144"/>
            <a:ext cx="6540749" cy="100811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Times New Roman" pitchFamily="18" charset="0"/>
            </a:endParaRPr>
          </a:p>
        </p:txBody>
      </p:sp>
      <p:pic>
        <p:nvPicPr>
          <p:cNvPr id="9" name="Grafik 8">
            <a:extLst>
              <a:ext uri="{FF2B5EF4-FFF2-40B4-BE49-F238E27FC236}">
                <a16:creationId xmlns:a16="http://schemas.microsoft.com/office/drawing/2014/main" id="{20B1E8D3-9907-42F2-AD01-9F231979460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20544" y="6119219"/>
            <a:ext cx="5065776" cy="448056"/>
          </a:xfrm>
          <a:prstGeom prst="rect">
            <a:avLst/>
          </a:prstGeom>
        </p:spPr>
      </p:pic>
      <p:pic>
        <p:nvPicPr>
          <p:cNvPr id="10" name="Grafik 9">
            <a:extLst>
              <a:ext uri="{FF2B5EF4-FFF2-40B4-BE49-F238E27FC236}">
                <a16:creationId xmlns:a16="http://schemas.microsoft.com/office/drawing/2014/main" id="{C456CEB9-DDFB-4C55-93A8-F891121B8761}"/>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1309578" y="5892118"/>
            <a:ext cx="763086" cy="875754"/>
          </a:xfrm>
          <a:prstGeom prst="rect">
            <a:avLst/>
          </a:prstGeom>
        </p:spPr>
      </p:pic>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695637" y="548680"/>
            <a:ext cx="2336800" cy="5638800"/>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237" y="548680"/>
            <a:ext cx="6807200" cy="5638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9"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Diagramm">
    <p:spTree>
      <p:nvGrpSpPr>
        <p:cNvPr id="1" name=""/>
        <p:cNvGrpSpPr/>
        <p:nvPr/>
      </p:nvGrpSpPr>
      <p:grpSpPr>
        <a:xfrm>
          <a:off x="0" y="0"/>
          <a:ext cx="0" cy="0"/>
          <a:chOff x="0" y="0"/>
          <a:chExt cx="0" cy="0"/>
        </a:xfrm>
      </p:grpSpPr>
      <p:sp>
        <p:nvSpPr>
          <p:cNvPr id="3" name="Diagrammplatzhalter 2"/>
          <p:cNvSpPr>
            <a:spLocks noGrp="1"/>
          </p:cNvSpPr>
          <p:nvPr>
            <p:ph type="chart" idx="1"/>
          </p:nvPr>
        </p:nvSpPr>
        <p:spPr>
          <a:xfrm>
            <a:off x="815414" y="1484784"/>
            <a:ext cx="9697077" cy="4267200"/>
          </a:xfrm>
        </p:spPr>
        <p:txBody>
          <a:bodyPr/>
          <a:lstStyle/>
          <a:p>
            <a:pPr lvl="0"/>
            <a:r>
              <a:rPr lang="de-DE" noProof="0"/>
              <a:t>Diagramm durch Klicken auf Symbol hinzufügen</a:t>
            </a:r>
          </a:p>
        </p:txBody>
      </p:sp>
      <p:sp>
        <p:nvSpPr>
          <p:cNvPr id="8"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
        <p:nvSpPr>
          <p:cNvPr id="9" name="Titel 1"/>
          <p:cNvSpPr>
            <a:spLocks noGrp="1"/>
          </p:cNvSpPr>
          <p:nvPr>
            <p:ph type="title"/>
          </p:nvPr>
        </p:nvSpPr>
        <p:spPr>
          <a:xfrm>
            <a:off x="781248" y="548681"/>
            <a:ext cx="9731243" cy="442913"/>
          </a:xfrm>
          <a:prstGeom prst="rect">
            <a:avLst/>
          </a:prstGeom>
        </p:spPr>
        <p:txBody>
          <a:bodyPr anchor="t"/>
          <a:lstStyle>
            <a:lvl1pPr>
              <a:defRPr/>
            </a:lvl1pPr>
          </a:lstStyle>
          <a:p>
            <a:r>
              <a:rPr lang="de-DE"/>
              <a:t>Titelmasterformat durch Klicken bearbeiten</a:t>
            </a:r>
            <a:endParaRPr lang="de-DE"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781248" y="548681"/>
            <a:ext cx="9731243" cy="442913"/>
          </a:xfrm>
          <a:prstGeom prst="rect">
            <a:avLst/>
          </a:prstGeom>
        </p:spPr>
        <p:txBody>
          <a:bodyPr anchor="t"/>
          <a:lstStyle>
            <a:lvl1pPr>
              <a:defRPr/>
            </a:lvl1pPr>
          </a:lstStyle>
          <a:p>
            <a:r>
              <a:rPr lang="de-DE"/>
              <a:t>Titelmasterformat durch Klicken bearbeiten</a:t>
            </a:r>
            <a:endParaRPr lang="de-DE" dirty="0"/>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719403" y="505751"/>
            <a:ext cx="9864597" cy="442913"/>
          </a:xfrm>
          <a:prstGeom prst="rect">
            <a:avLst/>
          </a:prstGeom>
        </p:spPr>
        <p:txBody>
          <a:bodyPr anchor="t"/>
          <a:lstStyle/>
          <a:p>
            <a:r>
              <a:rPr lang="de-DE" dirty="0"/>
              <a:t>Titelmasterformat durch Klicken bearbeiten</a:t>
            </a:r>
          </a:p>
        </p:txBody>
      </p:sp>
      <p:sp>
        <p:nvSpPr>
          <p:cNvPr id="3" name="Inhaltsplatzhalter 2"/>
          <p:cNvSpPr>
            <a:spLocks noGrp="1"/>
          </p:cNvSpPr>
          <p:nvPr>
            <p:ph sz="half" idx="1"/>
          </p:nvPr>
        </p:nvSpPr>
        <p:spPr>
          <a:xfrm>
            <a:off x="815413" y="1538064"/>
            <a:ext cx="4572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p:cNvSpPr>
            <a:spLocks noGrp="1"/>
          </p:cNvSpPr>
          <p:nvPr>
            <p:ph sz="half" idx="2"/>
          </p:nvPr>
        </p:nvSpPr>
        <p:spPr>
          <a:xfrm>
            <a:off x="5590613" y="1538064"/>
            <a:ext cx="4572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9"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211766" y="150224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211766" y="2142008"/>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5795533" y="150224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5795533" y="2142008"/>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
          <p:cNvSpPr>
            <a:spLocks noGrp="1"/>
          </p:cNvSpPr>
          <p:nvPr>
            <p:ph type="title"/>
          </p:nvPr>
        </p:nvSpPr>
        <p:spPr>
          <a:xfrm>
            <a:off x="781248" y="548681"/>
            <a:ext cx="9731243" cy="442913"/>
          </a:xfrm>
          <a:prstGeom prst="rect">
            <a:avLst/>
          </a:prstGeom>
        </p:spPr>
        <p:txBody>
          <a:bodyPr anchor="t"/>
          <a:lstStyle/>
          <a:p>
            <a:r>
              <a:rPr lang="de-DE"/>
              <a:t>Titelmasterformat durch Klicken bearbeiten</a:t>
            </a:r>
            <a:endParaRPr lang="de-DE" dirty="0"/>
          </a:p>
        </p:txBody>
      </p:sp>
      <p:sp>
        <p:nvSpPr>
          <p:cNvPr id="12" name="Rectangle 8"/>
          <p:cNvSpPr>
            <a:spLocks noGrp="1" noChangeArrowheads="1"/>
          </p:cNvSpPr>
          <p:nvPr>
            <p:ph type="ftr" sz="quarter" idx="10"/>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719403" y="505751"/>
            <a:ext cx="9864597" cy="442913"/>
          </a:xfrm>
          <a:prstGeom prst="rect">
            <a:avLst/>
          </a:prstGeom>
        </p:spPr>
        <p:txBody>
          <a:bodyPr/>
          <a:lstStyle/>
          <a:p>
            <a:r>
              <a:rPr lang="de-DE"/>
              <a:t>Titelmasterformat durch Klicken bearbeiten</a:t>
            </a:r>
          </a:p>
        </p:txBody>
      </p:sp>
      <p:sp>
        <p:nvSpPr>
          <p:cNvPr id="7"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9350" y="548680"/>
            <a:ext cx="4011084" cy="886420"/>
          </a:xfrm>
          <a:prstGeom prst="rect">
            <a:avLst/>
          </a:prstGeom>
        </p:spPr>
        <p:txBody>
          <a:bodyPr/>
          <a:lstStyle>
            <a:lvl1pPr algn="l">
              <a:defRPr sz="2000" b="1"/>
            </a:lvl1pPr>
          </a:lstStyle>
          <a:p>
            <a:r>
              <a:rPr lang="de-DE"/>
              <a:t>Titelmasterformat durch Klicken bearbeiten</a:t>
            </a:r>
            <a:endParaRPr lang="de-DE" dirty="0"/>
          </a:p>
        </p:txBody>
      </p:sp>
      <p:sp>
        <p:nvSpPr>
          <p:cNvPr id="3" name="Inhaltsplatzhalter 2"/>
          <p:cNvSpPr>
            <a:spLocks noGrp="1"/>
          </p:cNvSpPr>
          <p:nvPr>
            <p:ph idx="1"/>
          </p:nvPr>
        </p:nvSpPr>
        <p:spPr>
          <a:xfrm>
            <a:off x="4396483" y="548681"/>
            <a:ext cx="6417832" cy="55774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p:cNvSpPr>
            <a:spLocks noGrp="1"/>
          </p:cNvSpPr>
          <p:nvPr>
            <p:ph type="body" sz="half" idx="2"/>
          </p:nvPr>
        </p:nvSpPr>
        <p:spPr>
          <a:xfrm>
            <a:off x="239350"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9"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75520" y="4736505"/>
            <a:ext cx="7315200" cy="566738"/>
          </a:xfrm>
          <a:prstGeom prst="rect">
            <a:avLst/>
          </a:prstGeo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75520" y="54868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75520" y="530324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9"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719403" y="505751"/>
            <a:ext cx="9864597" cy="442913"/>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8"/>
          <p:cNvSpPr>
            <a:spLocks noGrp="1" noChangeArrowheads="1"/>
          </p:cNvSpPr>
          <p:nvPr>
            <p:ph type="ftr" sz="quarter" idx="3"/>
          </p:nvPr>
        </p:nvSpPr>
        <p:spPr bwMode="auto">
          <a:xfrm>
            <a:off x="815414" y="6093296"/>
            <a:ext cx="969707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mn-lt"/>
              </a:defRPr>
            </a:lvl1pPr>
          </a:lstStyle>
          <a:p>
            <a:pPr>
              <a:defRPr/>
            </a:pPr>
            <a:endParaRPr lang="de-DE"/>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9" name="Rectangle 6"/>
          <p:cNvSpPr>
            <a:spLocks noGrp="1" noChangeArrowheads="1"/>
          </p:cNvSpPr>
          <p:nvPr>
            <p:ph type="body" idx="1"/>
          </p:nvPr>
        </p:nvSpPr>
        <p:spPr bwMode="auto">
          <a:xfrm>
            <a:off x="719403" y="1484784"/>
            <a:ext cx="9832000" cy="4267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24" name="Rectangle 8"/>
          <p:cNvSpPr>
            <a:spLocks noGrp="1" noChangeArrowheads="1"/>
          </p:cNvSpPr>
          <p:nvPr>
            <p:ph type="ftr" sz="quarter" idx="3"/>
          </p:nvPr>
        </p:nvSpPr>
        <p:spPr bwMode="auto">
          <a:xfrm>
            <a:off x="719403" y="6093296"/>
            <a:ext cx="9864597" cy="381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400">
                <a:solidFill>
                  <a:schemeClr val="bg2"/>
                </a:solidFill>
                <a:latin typeface="Calibri" pitchFamily="34" charset="0"/>
              </a:defRPr>
            </a:lvl1pPr>
          </a:lstStyle>
          <a:p>
            <a:pPr>
              <a:defRPr/>
            </a:pPr>
            <a:endParaRPr lang="de-DE" dirty="0"/>
          </a:p>
        </p:txBody>
      </p:sp>
      <p:sp>
        <p:nvSpPr>
          <p:cNvPr id="13" name="Rectangle 9">
            <a:extLst>
              <a:ext uri="{FF2B5EF4-FFF2-40B4-BE49-F238E27FC236}">
                <a16:creationId xmlns:a16="http://schemas.microsoft.com/office/drawing/2014/main" id="{880B0419-3026-4017-8C08-1507A0A81247}"/>
              </a:ext>
            </a:extLst>
          </p:cNvPr>
          <p:cNvSpPr txBox="1">
            <a:spLocks noChangeArrowheads="1"/>
          </p:cNvSpPr>
          <p:nvPr userDrawn="1"/>
        </p:nvSpPr>
        <p:spPr bwMode="auto">
          <a:xfrm>
            <a:off x="11068218" y="6588558"/>
            <a:ext cx="432048" cy="19655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eaLnBrk="0" hangingPunct="0">
              <a:spcBef>
                <a:spcPct val="50000"/>
              </a:spcBef>
              <a:defRPr sz="1600">
                <a:solidFill>
                  <a:schemeClr val="bg1"/>
                </a:solidFill>
                <a:latin typeface="+mn-lt"/>
              </a:defRPr>
            </a:lvl1p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de-DE" sz="1600" b="0"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endParaRPr>
          </a:p>
        </p:txBody>
      </p:sp>
      <p:sp>
        <p:nvSpPr>
          <p:cNvPr id="16" name="Rectangle 10">
            <a:extLst>
              <a:ext uri="{FF2B5EF4-FFF2-40B4-BE49-F238E27FC236}">
                <a16:creationId xmlns:a16="http://schemas.microsoft.com/office/drawing/2014/main" id="{81FCEE7B-2DAC-46C4-9F20-B113614D288E}"/>
              </a:ext>
            </a:extLst>
          </p:cNvPr>
          <p:cNvSpPr>
            <a:spLocks noChangeArrowheads="1"/>
          </p:cNvSpPr>
          <p:nvPr userDrawn="1"/>
        </p:nvSpPr>
        <p:spPr bwMode="auto">
          <a:xfrm>
            <a:off x="4746178" y="6265852"/>
            <a:ext cx="6442720" cy="277416"/>
          </a:xfrm>
          <a:prstGeom prst="rect">
            <a:avLst/>
          </a:prstGeom>
          <a:noFill/>
          <a:ln w="9525">
            <a:noFill/>
            <a:miter lim="800000"/>
            <a:headEnd/>
            <a:tailEnd/>
          </a:ln>
        </p:spPr>
        <p:txBody>
          <a:bodyPr lIns="0" tIns="0" rIns="0" bIns="0"/>
          <a:lstStyle/>
          <a:p>
            <a:pPr algn="r">
              <a:defRPr/>
            </a:pPr>
            <a:r>
              <a:rPr kumimoji="1" lang="de-DE" sz="1800" i="0" dirty="0">
                <a:solidFill>
                  <a:srgbClr val="5F5F5F"/>
                </a:solidFill>
                <a:latin typeface="Calibri" pitchFamily="34" charset="0"/>
              </a:rPr>
              <a:t>Finanzielle Freiheit</a:t>
            </a:r>
          </a:p>
          <a:p>
            <a:pPr>
              <a:defRPr/>
            </a:pPr>
            <a:endParaRPr kumimoji="1" lang="de-DE" sz="1800" i="1" dirty="0">
              <a:solidFill>
                <a:srgbClr val="5F5F5F"/>
              </a:solidFill>
              <a:latin typeface="SKBWitten" pitchFamily="2" charset="0"/>
            </a:endParaRPr>
          </a:p>
          <a:p>
            <a:pPr>
              <a:defRPr/>
            </a:pPr>
            <a:endParaRPr kumimoji="1" lang="de-DE" sz="1800" i="1" dirty="0">
              <a:solidFill>
                <a:srgbClr val="5F5F5F"/>
              </a:solidFill>
              <a:latin typeface="SKBWitten" pitchFamily="2" charset="0"/>
            </a:endParaRPr>
          </a:p>
          <a:p>
            <a:pPr>
              <a:defRPr/>
            </a:pPr>
            <a:r>
              <a:rPr kumimoji="1" lang="de-DE" sz="1800" i="1" dirty="0">
                <a:solidFill>
                  <a:srgbClr val="5F5F5F"/>
                </a:solidFill>
                <a:latin typeface="FeGWitten" pitchFamily="2" charset="0"/>
              </a:rPr>
              <a:t> </a:t>
            </a:r>
          </a:p>
        </p:txBody>
      </p:sp>
      <p:cxnSp>
        <p:nvCxnSpPr>
          <p:cNvPr id="12" name="Gerader Verbinder 11">
            <a:extLst>
              <a:ext uri="{FF2B5EF4-FFF2-40B4-BE49-F238E27FC236}">
                <a16:creationId xmlns:a16="http://schemas.microsoft.com/office/drawing/2014/main" id="{9CD9128A-4590-4DC3-A514-73B04B31290C}"/>
              </a:ext>
            </a:extLst>
          </p:cNvPr>
          <p:cNvCxnSpPr>
            <a:cxnSpLocks/>
          </p:cNvCxnSpPr>
          <p:nvPr userDrawn="1"/>
        </p:nvCxnSpPr>
        <p:spPr bwMode="auto">
          <a:xfrm flipH="1">
            <a:off x="2" y="647363"/>
            <a:ext cx="10583998" cy="0"/>
          </a:xfrm>
          <a:prstGeom prst="line">
            <a:avLst/>
          </a:prstGeom>
          <a:solidFill>
            <a:schemeClr val="accent1"/>
          </a:solidFill>
          <a:ln w="25400" cap="flat" cmpd="sng" algn="ctr">
            <a:solidFill>
              <a:schemeClr val="bg2"/>
            </a:solidFill>
            <a:prstDash val="solid"/>
            <a:round/>
            <a:headEnd type="none" w="med" len="med"/>
            <a:tailEnd type="none" w="med" len="med"/>
          </a:ln>
          <a:effectLst/>
        </p:spPr>
      </p:cxnSp>
      <p:pic>
        <p:nvPicPr>
          <p:cNvPr id="19" name="Grafik 18">
            <a:extLst>
              <a:ext uri="{FF2B5EF4-FFF2-40B4-BE49-F238E27FC236}">
                <a16:creationId xmlns:a16="http://schemas.microsoft.com/office/drawing/2014/main" id="{D15AEDAB-2254-43E7-90D0-C41D550D81FC}"/>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a:xfrm>
            <a:off x="11309578" y="5892118"/>
            <a:ext cx="763086" cy="875754"/>
          </a:xfrm>
          <a:prstGeom prst="rect">
            <a:avLst/>
          </a:prstGeom>
        </p:spPr>
      </p:pic>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ransition>
    <p:wipe dir="r"/>
  </p:transition>
  <p:hf hdr="0" ftr="0" dt="0"/>
  <p:txStyles>
    <p:title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p:titleStyle>
    <p:bodyStyle>
      <a:lvl1pPr marL="342900" indent="-342900" algn="l" rtl="0" eaLnBrk="1" fontAlgn="base" hangingPunct="1">
        <a:spcBef>
          <a:spcPct val="20000"/>
        </a:spcBef>
        <a:spcAft>
          <a:spcPct val="0"/>
        </a:spcAft>
        <a:buClr>
          <a:schemeClr val="accent1"/>
        </a:buClr>
        <a:buChar char="•"/>
        <a:defRPr kumimoji="1" sz="2800">
          <a:solidFill>
            <a:srgbClr val="000000"/>
          </a:solidFill>
          <a:latin typeface="Calibri" pitchFamily="34" charset="0"/>
          <a:ea typeface="+mn-ea"/>
          <a:cs typeface="+mn-cs"/>
        </a:defRPr>
      </a:lvl1pPr>
      <a:lvl2pPr marL="742950" indent="-285750" algn="l" rtl="0" eaLnBrk="1" fontAlgn="base" hangingPunct="1">
        <a:spcBef>
          <a:spcPct val="20000"/>
        </a:spcBef>
        <a:spcAft>
          <a:spcPct val="0"/>
        </a:spcAft>
        <a:buChar char="–"/>
        <a:defRPr kumimoji="1" sz="2800">
          <a:solidFill>
            <a:srgbClr val="000000"/>
          </a:solidFill>
          <a:latin typeface="Calibri" pitchFamily="34" charset="0"/>
        </a:defRPr>
      </a:lvl2pPr>
      <a:lvl3pPr marL="1143000" indent="-228600" algn="l" rtl="0" eaLnBrk="1" fontAlgn="base" hangingPunct="1">
        <a:spcBef>
          <a:spcPct val="20000"/>
        </a:spcBef>
        <a:spcAft>
          <a:spcPct val="0"/>
        </a:spcAft>
        <a:buChar char="•"/>
        <a:defRPr kumimoji="1" sz="2400">
          <a:solidFill>
            <a:srgbClr val="000000"/>
          </a:solidFill>
          <a:latin typeface="Calibri" pitchFamily="34" charset="0"/>
        </a:defRPr>
      </a:lvl3pPr>
      <a:lvl4pPr marL="1600200" indent="-228600" algn="l" rtl="0" eaLnBrk="1" fontAlgn="base" hangingPunct="1">
        <a:spcBef>
          <a:spcPct val="20000"/>
        </a:spcBef>
        <a:spcAft>
          <a:spcPct val="0"/>
        </a:spcAft>
        <a:buChar char="–"/>
        <a:defRPr kumimoji="1" sz="2000">
          <a:solidFill>
            <a:srgbClr val="000000"/>
          </a:solidFill>
          <a:latin typeface="Calibri" pitchFamily="34" charset="0"/>
        </a:defRPr>
      </a:lvl4pPr>
      <a:lvl5pPr marL="2057400" indent="-228600" algn="l" rtl="0" eaLnBrk="1" fontAlgn="base" hangingPunct="1">
        <a:spcBef>
          <a:spcPct val="20000"/>
        </a:spcBef>
        <a:spcAft>
          <a:spcPct val="0"/>
        </a:spcAft>
        <a:buChar char="»"/>
        <a:defRPr kumimoji="1" sz="2000">
          <a:solidFill>
            <a:srgbClr val="000000"/>
          </a:solidFill>
          <a:latin typeface="Calibri" pitchFamily="34" charset="0"/>
        </a:defRPr>
      </a:lvl5pPr>
      <a:lvl6pPr marL="2514600" indent="-228600" algn="l" rtl="0" eaLnBrk="1" fontAlgn="base" hangingPunct="1">
        <a:spcBef>
          <a:spcPct val="20000"/>
        </a:spcBef>
        <a:spcAft>
          <a:spcPct val="0"/>
        </a:spcAft>
        <a:buChar char="»"/>
        <a:defRPr kumimoji="1" sz="2000">
          <a:solidFill>
            <a:srgbClr val="000000"/>
          </a:solidFill>
          <a:latin typeface="+mn-lt"/>
        </a:defRPr>
      </a:lvl6pPr>
      <a:lvl7pPr marL="2971800" indent="-228600" algn="l" rtl="0" eaLnBrk="1" fontAlgn="base" hangingPunct="1">
        <a:spcBef>
          <a:spcPct val="20000"/>
        </a:spcBef>
        <a:spcAft>
          <a:spcPct val="0"/>
        </a:spcAft>
        <a:buChar char="»"/>
        <a:defRPr kumimoji="1" sz="2000">
          <a:solidFill>
            <a:srgbClr val="000000"/>
          </a:solidFill>
          <a:latin typeface="+mn-lt"/>
        </a:defRPr>
      </a:lvl7pPr>
      <a:lvl8pPr marL="3429000" indent="-228600" algn="l" rtl="0" eaLnBrk="1" fontAlgn="base" hangingPunct="1">
        <a:spcBef>
          <a:spcPct val="20000"/>
        </a:spcBef>
        <a:spcAft>
          <a:spcPct val="0"/>
        </a:spcAft>
        <a:buChar char="»"/>
        <a:defRPr kumimoji="1" sz="2000">
          <a:solidFill>
            <a:srgbClr val="000000"/>
          </a:solidFill>
          <a:latin typeface="+mn-lt"/>
        </a:defRPr>
      </a:lvl8pPr>
      <a:lvl9pPr marL="3886200" indent="-228600" algn="l" rtl="0" eaLnBrk="1" fontAlgn="base" hangingPunct="1">
        <a:spcBef>
          <a:spcPct val="20000"/>
        </a:spcBef>
        <a:spcAft>
          <a:spcPct val="0"/>
        </a:spcAft>
        <a:buChar char="»"/>
        <a:defRPr kumimoji="1"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35F47CAD-3045-4C88-A19C-BCC6DAE80185}"/>
              </a:ext>
            </a:extLst>
          </p:cNvPr>
          <p:cNvSpPr txBox="1">
            <a:spLocks noChangeArrowheads="1"/>
          </p:cNvSpPr>
          <p:nvPr/>
        </p:nvSpPr>
        <p:spPr bwMode="auto">
          <a:xfrm>
            <a:off x="191344" y="4005064"/>
            <a:ext cx="6481222" cy="792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kumimoji="1" sz="4000" i="0">
                <a:solidFill>
                  <a:schemeClr val="bg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sz="4400" b="1" kern="0" dirty="0"/>
              <a:t>Finanzielle Freiheit</a:t>
            </a:r>
          </a:p>
        </p:txBody>
      </p:sp>
      <p:sp>
        <p:nvSpPr>
          <p:cNvPr id="5" name="Rectangle 7">
            <a:extLst>
              <a:ext uri="{FF2B5EF4-FFF2-40B4-BE49-F238E27FC236}">
                <a16:creationId xmlns:a16="http://schemas.microsoft.com/office/drawing/2014/main" id="{50DE9E6A-AC46-4F08-880A-3438BB5FFC6F}"/>
              </a:ext>
            </a:extLst>
          </p:cNvPr>
          <p:cNvSpPr txBox="1">
            <a:spLocks noChangeArrowheads="1"/>
          </p:cNvSpPr>
          <p:nvPr/>
        </p:nvSpPr>
        <p:spPr bwMode="auto">
          <a:xfrm>
            <a:off x="191344" y="4797152"/>
            <a:ext cx="6481222" cy="100353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0" indent="0" algn="l" rtl="0" eaLnBrk="1" fontAlgn="base" hangingPunct="1">
              <a:spcBef>
                <a:spcPct val="20000"/>
              </a:spcBef>
              <a:spcAft>
                <a:spcPct val="0"/>
              </a:spcAft>
              <a:buClr>
                <a:schemeClr val="accent1"/>
              </a:buClr>
              <a:buFontTx/>
              <a:buNone/>
              <a:defRPr kumimoji="1" sz="2800">
                <a:solidFill>
                  <a:schemeClr val="bg2"/>
                </a:solidFill>
                <a:latin typeface="Calibri" pitchFamily="34" charset="0"/>
                <a:ea typeface="+mn-ea"/>
                <a:cs typeface="+mn-cs"/>
              </a:defRPr>
            </a:lvl1pPr>
            <a:lvl2pPr marL="742950" indent="-285750" algn="l" rtl="0" eaLnBrk="1" fontAlgn="base" hangingPunct="1">
              <a:spcBef>
                <a:spcPct val="20000"/>
              </a:spcBef>
              <a:spcAft>
                <a:spcPct val="0"/>
              </a:spcAft>
              <a:buChar char="–"/>
              <a:defRPr kumimoji="1" sz="2800">
                <a:solidFill>
                  <a:srgbClr val="000000"/>
                </a:solidFill>
                <a:latin typeface="Calibri" pitchFamily="34" charset="0"/>
              </a:defRPr>
            </a:lvl2pPr>
            <a:lvl3pPr marL="1143000" indent="-228600" algn="l" rtl="0" eaLnBrk="1" fontAlgn="base" hangingPunct="1">
              <a:spcBef>
                <a:spcPct val="20000"/>
              </a:spcBef>
              <a:spcAft>
                <a:spcPct val="0"/>
              </a:spcAft>
              <a:buChar char="•"/>
              <a:defRPr kumimoji="1" sz="2400">
                <a:solidFill>
                  <a:srgbClr val="000000"/>
                </a:solidFill>
                <a:latin typeface="Calibri" pitchFamily="34" charset="0"/>
              </a:defRPr>
            </a:lvl3pPr>
            <a:lvl4pPr marL="1600200" indent="-228600" algn="l" rtl="0" eaLnBrk="1" fontAlgn="base" hangingPunct="1">
              <a:spcBef>
                <a:spcPct val="20000"/>
              </a:spcBef>
              <a:spcAft>
                <a:spcPct val="0"/>
              </a:spcAft>
              <a:buChar char="–"/>
              <a:defRPr kumimoji="1" sz="2000">
                <a:solidFill>
                  <a:srgbClr val="000000"/>
                </a:solidFill>
                <a:latin typeface="Calibri" pitchFamily="34" charset="0"/>
              </a:defRPr>
            </a:lvl4pPr>
            <a:lvl5pPr marL="2057400" indent="-228600" algn="l" rtl="0" eaLnBrk="1" fontAlgn="base" hangingPunct="1">
              <a:spcBef>
                <a:spcPct val="20000"/>
              </a:spcBef>
              <a:spcAft>
                <a:spcPct val="0"/>
              </a:spcAft>
              <a:buChar char="»"/>
              <a:defRPr kumimoji="1" sz="2000">
                <a:solidFill>
                  <a:srgbClr val="000000"/>
                </a:solidFill>
                <a:latin typeface="Calibri" pitchFamily="34" charset="0"/>
              </a:defRPr>
            </a:lvl5pPr>
            <a:lvl6pPr marL="2514600" indent="-228600" algn="l" rtl="0" eaLnBrk="1" fontAlgn="base" hangingPunct="1">
              <a:spcBef>
                <a:spcPct val="20000"/>
              </a:spcBef>
              <a:spcAft>
                <a:spcPct val="0"/>
              </a:spcAft>
              <a:buChar char="»"/>
              <a:defRPr kumimoji="1" sz="2000">
                <a:solidFill>
                  <a:srgbClr val="000000"/>
                </a:solidFill>
                <a:latin typeface="+mn-lt"/>
              </a:defRPr>
            </a:lvl6pPr>
            <a:lvl7pPr marL="2971800" indent="-228600" algn="l" rtl="0" eaLnBrk="1" fontAlgn="base" hangingPunct="1">
              <a:spcBef>
                <a:spcPct val="20000"/>
              </a:spcBef>
              <a:spcAft>
                <a:spcPct val="0"/>
              </a:spcAft>
              <a:buChar char="»"/>
              <a:defRPr kumimoji="1" sz="2000">
                <a:solidFill>
                  <a:srgbClr val="000000"/>
                </a:solidFill>
                <a:latin typeface="+mn-lt"/>
              </a:defRPr>
            </a:lvl7pPr>
            <a:lvl8pPr marL="3429000" indent="-228600" algn="l" rtl="0" eaLnBrk="1" fontAlgn="base" hangingPunct="1">
              <a:spcBef>
                <a:spcPct val="20000"/>
              </a:spcBef>
              <a:spcAft>
                <a:spcPct val="0"/>
              </a:spcAft>
              <a:buChar char="»"/>
              <a:defRPr kumimoji="1" sz="2000">
                <a:solidFill>
                  <a:srgbClr val="000000"/>
                </a:solidFill>
                <a:latin typeface="+mn-lt"/>
              </a:defRPr>
            </a:lvl8pPr>
            <a:lvl9pPr marL="3886200" indent="-228600" algn="l" rtl="0" eaLnBrk="1" fontAlgn="base" hangingPunct="1">
              <a:spcBef>
                <a:spcPct val="20000"/>
              </a:spcBef>
              <a:spcAft>
                <a:spcPct val="0"/>
              </a:spcAft>
              <a:buChar char="»"/>
              <a:defRPr kumimoji="1" sz="2000">
                <a:solidFill>
                  <a:srgbClr val="000000"/>
                </a:solidFill>
                <a:latin typeface="+mn-lt"/>
              </a:defRPr>
            </a:lvl9pPr>
          </a:lstStyle>
          <a:p>
            <a:r>
              <a:rPr lang="de-DE" kern="0" dirty="0"/>
              <a:t>Biblische Prinzipien für den persönlichen Umgang mit Geld</a:t>
            </a:r>
          </a:p>
        </p:txBody>
      </p:sp>
      <p:sp>
        <p:nvSpPr>
          <p:cNvPr id="2" name="Textfeld 1">
            <a:extLst>
              <a:ext uri="{FF2B5EF4-FFF2-40B4-BE49-F238E27FC236}">
                <a16:creationId xmlns:a16="http://schemas.microsoft.com/office/drawing/2014/main" id="{C66D0C8A-3EB4-E3C2-0AC6-2DFFB58D7175}"/>
              </a:ext>
            </a:extLst>
          </p:cNvPr>
          <p:cNvSpPr txBox="1"/>
          <p:nvPr/>
        </p:nvSpPr>
        <p:spPr>
          <a:xfrm rot="16200000">
            <a:off x="-979246" y="918812"/>
            <a:ext cx="2168927" cy="276999"/>
          </a:xfrm>
          <a:prstGeom prst="rect">
            <a:avLst/>
          </a:prstGeom>
          <a:noFill/>
        </p:spPr>
        <p:txBody>
          <a:bodyPr wrap="none" rtlCol="0">
            <a:spAutoFit/>
          </a:bodyPr>
          <a:lstStyle/>
          <a:p>
            <a:r>
              <a:rPr lang="de-DE" sz="1200" dirty="0">
                <a:solidFill>
                  <a:schemeClr val="bg1"/>
                </a:solidFill>
                <a:latin typeface="Calibri" panose="020F0502020204030204" pitchFamily="34" charset="0"/>
                <a:cs typeface="Calibri" panose="020F0502020204030204" pitchFamily="34" charset="0"/>
              </a:rPr>
              <a:t>pexels.com\Marina </a:t>
            </a:r>
            <a:r>
              <a:rPr lang="de-DE" sz="1200" dirty="0" err="1">
                <a:solidFill>
                  <a:schemeClr val="bg1"/>
                </a:solidFill>
                <a:latin typeface="Calibri" panose="020F0502020204030204" pitchFamily="34" charset="0"/>
                <a:cs typeface="Calibri" panose="020F0502020204030204" pitchFamily="34" charset="0"/>
              </a:rPr>
              <a:t>Abrosimova</a:t>
            </a:r>
            <a:endParaRPr lang="de-DE" sz="1200" dirty="0">
              <a:solidFill>
                <a:schemeClr val="bg1"/>
              </a:solidFill>
              <a:latin typeface="Calibri" panose="020F0502020204030204" pitchFamily="34" charset="0"/>
              <a:cs typeface="Calibri" panose="020F0502020204030204" pitchFamily="34" charset="0"/>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9B621E7C-DE15-4B26-9860-D5F6F234FA1A}"/>
              </a:ext>
            </a:extLst>
          </p:cNvPr>
          <p:cNvSpPr>
            <a:spLocks noGrp="1"/>
          </p:cNvSpPr>
          <p:nvPr>
            <p:ph idx="1"/>
          </p:nvPr>
        </p:nvSpPr>
        <p:spPr>
          <a:xfrm>
            <a:off x="719402" y="1484784"/>
            <a:ext cx="10201133" cy="4267200"/>
          </a:xfrm>
        </p:spPr>
        <p:txBody>
          <a:bodyPr/>
          <a:lstStyle/>
          <a:p>
            <a:pPr eaLnBrk="1" hangingPunct="1">
              <a:buFontTx/>
              <a:buNone/>
              <a:defRPr/>
            </a:pPr>
            <a:r>
              <a:rPr lang="de-DE" sz="3200" dirty="0">
                <a:solidFill>
                  <a:srgbClr val="006455"/>
                </a:solidFill>
                <a:ea typeface="+mj-ea"/>
                <a:cs typeface="+mj-cs"/>
              </a:rPr>
              <a:t>Impulse</a:t>
            </a:r>
            <a:endParaRPr lang="de-DE" dirty="0">
              <a:solidFill>
                <a:schemeClr val="tx1"/>
              </a:solidFill>
            </a:endParaRPr>
          </a:p>
          <a:p>
            <a:pPr eaLnBrk="1" hangingPunct="1">
              <a:lnSpc>
                <a:spcPct val="150000"/>
              </a:lnSpc>
              <a:defRPr/>
            </a:pPr>
            <a:r>
              <a:rPr lang="de-DE" sz="2000" dirty="0">
                <a:solidFill>
                  <a:schemeClr val="tx1"/>
                </a:solidFill>
              </a:rPr>
              <a:t>An welchen Stellen ist mir die Unsicherheit des Geldes schon deutlich geworden?</a:t>
            </a:r>
          </a:p>
          <a:p>
            <a:pPr eaLnBrk="1" hangingPunct="1">
              <a:lnSpc>
                <a:spcPct val="150000"/>
              </a:lnSpc>
              <a:defRPr/>
            </a:pPr>
            <a:r>
              <a:rPr lang="de-DE" sz="2000" dirty="0">
                <a:solidFill>
                  <a:schemeClr val="tx1"/>
                </a:solidFill>
              </a:rPr>
              <a:t>Welche Gefühle kommen mir beim Nachdenken über die Zukunft? Bin ich mehr von der Sorge oder dem Vertrauen auf Gott geprägt? </a:t>
            </a:r>
          </a:p>
          <a:p>
            <a:pPr eaLnBrk="1" hangingPunct="1">
              <a:lnSpc>
                <a:spcPct val="150000"/>
              </a:lnSpc>
              <a:defRPr/>
            </a:pPr>
            <a:r>
              <a:rPr lang="de-DE" sz="2000" dirty="0">
                <a:solidFill>
                  <a:schemeClr val="tx1"/>
                </a:solidFill>
              </a:rPr>
              <a:t>Wenn ich meine Finanzen mit einer Landkarte vergleiche: An welcher Stelle würde ich gerne eine neue Perspektive gewinnen?</a:t>
            </a:r>
          </a:p>
          <a:p>
            <a:pPr eaLnBrk="1" hangingPunct="1">
              <a:lnSpc>
                <a:spcPct val="150000"/>
              </a:lnSpc>
              <a:defRPr/>
            </a:pPr>
            <a:r>
              <a:rPr lang="de-DE" sz="2000" dirty="0">
                <a:solidFill>
                  <a:schemeClr val="tx1"/>
                </a:solidFill>
              </a:rPr>
              <a:t>Wo befinde ich mich in einer Sackgasse, wo geht es nicht mehr weiter? </a:t>
            </a: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p>
        </p:txBody>
      </p:sp>
      <p:sp>
        <p:nvSpPr>
          <p:cNvPr id="5" name="Titel 1">
            <a:extLst>
              <a:ext uri="{FF2B5EF4-FFF2-40B4-BE49-F238E27FC236}">
                <a16:creationId xmlns:a16="http://schemas.microsoft.com/office/drawing/2014/main" id="{CE786109-FD09-43E7-8558-0539A50C2BEA}"/>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2: Gott vertrauen</a:t>
            </a:r>
            <a:endParaRPr lang="de-DE" altLang="de-DE" kern="0" dirty="0"/>
          </a:p>
        </p:txBody>
      </p:sp>
    </p:spTree>
    <p:extLst>
      <p:ext uri="{BB962C8B-B14F-4D97-AF65-F5344CB8AC3E}">
        <p14:creationId xmlns:p14="http://schemas.microsoft.com/office/powerpoint/2010/main" val="18463163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0B340A0E-3DBB-4333-B48C-7DFA82B8558F}"/>
              </a:ext>
            </a:extLst>
          </p:cNvPr>
          <p:cNvSpPr>
            <a:spLocks noGrp="1"/>
          </p:cNvSpPr>
          <p:nvPr>
            <p:ph type="title"/>
          </p:nvPr>
        </p:nvSpPr>
        <p:spPr>
          <a:xfrm>
            <a:off x="623392" y="44624"/>
            <a:ext cx="7299325" cy="442913"/>
          </a:xfrm>
        </p:spPr>
        <p:txBody>
          <a:bodyPr/>
          <a:lstStyle/>
          <a:p>
            <a:pPr eaLnBrk="1" hangingPunct="1"/>
            <a:r>
              <a:rPr lang="de-DE" altLang="de-DE" dirty="0"/>
              <a:t>Prinzip 3: Das Leben genießen</a:t>
            </a:r>
          </a:p>
        </p:txBody>
      </p:sp>
      <p:sp>
        <p:nvSpPr>
          <p:cNvPr id="5123" name="Inhaltsplatzhalter 2">
            <a:extLst>
              <a:ext uri="{FF2B5EF4-FFF2-40B4-BE49-F238E27FC236}">
                <a16:creationId xmlns:a16="http://schemas.microsoft.com/office/drawing/2014/main" id="{7738AAA1-F8F2-4159-A54B-29F8E06F7F38}"/>
              </a:ext>
            </a:extLst>
          </p:cNvPr>
          <p:cNvSpPr>
            <a:spLocks noGrp="1"/>
          </p:cNvSpPr>
          <p:nvPr>
            <p:ph idx="1"/>
          </p:nvPr>
        </p:nvSpPr>
        <p:spPr>
          <a:xfrm>
            <a:off x="719402" y="1484784"/>
            <a:ext cx="10201133" cy="4267200"/>
          </a:xfrm>
        </p:spPr>
        <p:txBody>
          <a:bodyPr/>
          <a:lstStyle/>
          <a:p>
            <a:pPr eaLnBrk="1" hangingPunct="1"/>
            <a:r>
              <a:rPr lang="de-DE" altLang="de-DE" dirty="0"/>
              <a:t>Eine alte Irrlehre</a:t>
            </a:r>
          </a:p>
          <a:p>
            <a:pPr eaLnBrk="1" hangingPunct="1"/>
            <a:r>
              <a:rPr lang="de-DE" altLang="de-DE" dirty="0">
                <a:solidFill>
                  <a:schemeClr val="tx1"/>
                </a:solidFill>
              </a:rPr>
              <a:t>Das gute Leben entdecken</a:t>
            </a:r>
          </a:p>
          <a:p>
            <a:pPr>
              <a:buNone/>
            </a:pPr>
            <a:r>
              <a:rPr lang="de-DE" altLang="de-DE" dirty="0">
                <a:solidFill>
                  <a:schemeClr val="tx1"/>
                </a:solidFill>
              </a:rPr>
              <a:t>	</a:t>
            </a:r>
            <a:r>
              <a:rPr lang="de-DE" altLang="de-DE" sz="2000" dirty="0">
                <a:solidFill>
                  <a:schemeClr val="tx1"/>
                </a:solidFill>
              </a:rPr>
              <a:t>„Auf, iss mit Freuden dein Brot und trink fröhlich deinen Wein! Denn Gott gefällt schon lange, was du tust. Jederzeit trage festliche Kleider und spar nicht mit duftendem Öl auf deinem Haar.“ (Prediger 9, 7-8)</a:t>
            </a:r>
          </a:p>
          <a:p>
            <a:pPr eaLnBrk="1" hangingPunct="1"/>
            <a:endParaRPr lang="de-DE" altLang="de-DE" dirty="0"/>
          </a:p>
        </p:txBody>
      </p:sp>
    </p:spTree>
    <p:extLst>
      <p:ext uri="{BB962C8B-B14F-4D97-AF65-F5344CB8AC3E}">
        <p14:creationId xmlns:p14="http://schemas.microsoft.com/office/powerpoint/2010/main" val="21319486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4F546053-776B-4979-B21D-7A59AEF6F4A0}"/>
              </a:ext>
            </a:extLst>
          </p:cNvPr>
          <p:cNvSpPr>
            <a:spLocks noGrp="1"/>
          </p:cNvSpPr>
          <p:nvPr>
            <p:ph idx="1"/>
          </p:nvPr>
        </p:nvSpPr>
        <p:spPr>
          <a:xfrm>
            <a:off x="719402" y="1484784"/>
            <a:ext cx="10201133" cy="4267200"/>
          </a:xfrm>
        </p:spPr>
        <p:txBody>
          <a:bodyPr/>
          <a:lstStyle/>
          <a:p>
            <a:pPr eaLnBrk="1" hangingPunct="1"/>
            <a:r>
              <a:rPr lang="de-DE" altLang="de-DE" dirty="0"/>
              <a:t>Eine alte Irrlehre</a:t>
            </a:r>
          </a:p>
          <a:p>
            <a:pPr eaLnBrk="1" hangingPunct="1"/>
            <a:r>
              <a:rPr lang="de-DE" altLang="de-DE" dirty="0">
                <a:solidFill>
                  <a:schemeClr val="tx1"/>
                </a:solidFill>
              </a:rPr>
              <a:t>Das gute Leben entdecken</a:t>
            </a:r>
          </a:p>
          <a:p>
            <a:pPr eaLnBrk="1" hangingPunct="1"/>
            <a:r>
              <a:rPr lang="de-DE" altLang="de-DE" dirty="0">
                <a:solidFill>
                  <a:schemeClr val="tx1"/>
                </a:solidFill>
              </a:rPr>
              <a:t>Anderen das Gute ermöglichen</a:t>
            </a:r>
          </a:p>
          <a:p>
            <a:pPr>
              <a:buNone/>
            </a:pPr>
            <a:r>
              <a:rPr lang="de-DE" altLang="de-DE" dirty="0"/>
              <a:t>	</a:t>
            </a:r>
            <a:r>
              <a:rPr lang="de-DE" altLang="de-DE" sz="2000" dirty="0"/>
              <a:t>„Wer aber seine Angehörigen nicht versorgt, vor allem jemand aus seiner Hausgemeinschaft, hat Verrat am Glauben begangen. Er ist schlimmer als ein Ungläubiger.“ </a:t>
            </a:r>
            <a:r>
              <a:rPr lang="de-DE" altLang="de-DE" sz="2000" dirty="0">
                <a:solidFill>
                  <a:schemeClr val="tx1"/>
                </a:solidFill>
              </a:rPr>
              <a:t>(1. Timotheus 5, 8)</a:t>
            </a:r>
          </a:p>
          <a:p>
            <a:pPr eaLnBrk="1" hangingPunct="1"/>
            <a:endParaRPr lang="de-DE" altLang="de-DE" dirty="0"/>
          </a:p>
        </p:txBody>
      </p:sp>
      <p:sp>
        <p:nvSpPr>
          <p:cNvPr id="5" name="Titel 1">
            <a:extLst>
              <a:ext uri="{FF2B5EF4-FFF2-40B4-BE49-F238E27FC236}">
                <a16:creationId xmlns:a16="http://schemas.microsoft.com/office/drawing/2014/main" id="{A00C659B-D108-4F81-85F3-DEE0C5D7B5B1}"/>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3: Das Leben genießen</a:t>
            </a:r>
            <a:endParaRPr lang="de-DE" altLang="de-DE" kern="0" dirty="0"/>
          </a:p>
        </p:txBody>
      </p:sp>
    </p:spTree>
    <p:extLst>
      <p:ext uri="{BB962C8B-B14F-4D97-AF65-F5344CB8AC3E}">
        <p14:creationId xmlns:p14="http://schemas.microsoft.com/office/powerpoint/2010/main" val="4547757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Effect transition="in" filter="fade">
                                      <p:cBhvr>
                                        <p:cTn id="7" dur="500"/>
                                        <p:tgtEl>
                                          <p:spTgt spid="512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3" end="3"/>
                                            </p:txEl>
                                          </p:spTgt>
                                        </p:tgtEl>
                                        <p:attrNameLst>
                                          <p:attrName>style.visibility</p:attrName>
                                        </p:attrNameLst>
                                      </p:cBhvr>
                                      <p:to>
                                        <p:strVal val="visible"/>
                                      </p:to>
                                    </p:set>
                                    <p:animEffect transition="in" filter="fade">
                                      <p:cBhvr>
                                        <p:cTn id="12" dur="5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CCF348D1-3D37-4238-957F-59FAAA82A143}"/>
              </a:ext>
            </a:extLst>
          </p:cNvPr>
          <p:cNvSpPr>
            <a:spLocks noGrp="1"/>
          </p:cNvSpPr>
          <p:nvPr>
            <p:ph idx="1"/>
          </p:nvPr>
        </p:nvSpPr>
        <p:spPr>
          <a:xfrm>
            <a:off x="719402" y="1484784"/>
            <a:ext cx="10201133" cy="4267200"/>
          </a:xfrm>
        </p:spPr>
        <p:txBody>
          <a:bodyPr/>
          <a:lstStyle/>
          <a:p>
            <a:pPr eaLnBrk="1" hangingPunct="1"/>
            <a:r>
              <a:rPr lang="de-DE" altLang="de-DE" dirty="0"/>
              <a:t>Eine alte Irrlehre</a:t>
            </a:r>
          </a:p>
          <a:p>
            <a:pPr eaLnBrk="1" hangingPunct="1"/>
            <a:r>
              <a:rPr lang="de-DE" altLang="de-DE" dirty="0">
                <a:solidFill>
                  <a:schemeClr val="tx1"/>
                </a:solidFill>
              </a:rPr>
              <a:t>Das gute Leben entdecken</a:t>
            </a:r>
          </a:p>
          <a:p>
            <a:pPr eaLnBrk="1" hangingPunct="1"/>
            <a:r>
              <a:rPr lang="de-DE" altLang="de-DE" dirty="0">
                <a:solidFill>
                  <a:schemeClr val="tx1"/>
                </a:solidFill>
              </a:rPr>
              <a:t>Anderen das Gute ermöglichen</a:t>
            </a:r>
          </a:p>
          <a:p>
            <a:pPr eaLnBrk="1" hangingPunct="1"/>
            <a:r>
              <a:rPr lang="de-DE" altLang="de-DE" dirty="0"/>
              <a:t>Den Radius erweitern</a:t>
            </a:r>
          </a:p>
          <a:p>
            <a:pPr>
              <a:buNone/>
            </a:pPr>
            <a:r>
              <a:rPr lang="de-DE" altLang="de-DE" dirty="0">
                <a:solidFill>
                  <a:schemeClr val="tx1"/>
                </a:solidFill>
              </a:rPr>
              <a:t>	</a:t>
            </a:r>
            <a:r>
              <a:rPr lang="de-DE" altLang="de-DE" sz="2000" dirty="0">
                <a:solidFill>
                  <a:schemeClr val="tx1"/>
                </a:solidFill>
              </a:rPr>
              <a:t>„Wer sein Ohr vor dem Hilferuf eines Armen verschließt, der erhält auch keine Antwort, wenn er selbst ruft.“ (Sprüche 21, 13) </a:t>
            </a:r>
          </a:p>
          <a:p>
            <a:pPr eaLnBrk="1" hangingPunct="1"/>
            <a:endParaRPr lang="de-DE" altLang="de-DE" dirty="0"/>
          </a:p>
        </p:txBody>
      </p:sp>
      <p:sp>
        <p:nvSpPr>
          <p:cNvPr id="5" name="Titel 1">
            <a:extLst>
              <a:ext uri="{FF2B5EF4-FFF2-40B4-BE49-F238E27FC236}">
                <a16:creationId xmlns:a16="http://schemas.microsoft.com/office/drawing/2014/main" id="{5F288C68-55AD-44B6-87B8-413CB32944D8}"/>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3: Das Leben genießen</a:t>
            </a:r>
            <a:endParaRPr lang="de-DE" altLang="de-DE" kern="0" dirty="0"/>
          </a:p>
        </p:txBody>
      </p:sp>
    </p:spTree>
    <p:extLst>
      <p:ext uri="{BB962C8B-B14F-4D97-AF65-F5344CB8AC3E}">
        <p14:creationId xmlns:p14="http://schemas.microsoft.com/office/powerpoint/2010/main" val="35115693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3" end="3"/>
                                            </p:txEl>
                                          </p:spTgt>
                                        </p:tgtEl>
                                        <p:attrNameLst>
                                          <p:attrName>style.visibility</p:attrName>
                                        </p:attrNameLst>
                                      </p:cBhvr>
                                      <p:to>
                                        <p:strVal val="visible"/>
                                      </p:to>
                                    </p:set>
                                    <p:animEffect transition="in" filter="fade">
                                      <p:cBhvr>
                                        <p:cTn id="7" dur="500"/>
                                        <p:tgtEl>
                                          <p:spTgt spid="512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4" end="4"/>
                                            </p:txEl>
                                          </p:spTgt>
                                        </p:tgtEl>
                                        <p:attrNameLst>
                                          <p:attrName>style.visibility</p:attrName>
                                        </p:attrNameLst>
                                      </p:cBhvr>
                                      <p:to>
                                        <p:strVal val="visible"/>
                                      </p:to>
                                    </p:set>
                                    <p:animEffect transition="in" filter="fade">
                                      <p:cBhvr>
                                        <p:cTn id="12"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FB5FFB4F-90A8-4A37-A28B-EA1DAEACD0CA}"/>
              </a:ext>
            </a:extLst>
          </p:cNvPr>
          <p:cNvSpPr>
            <a:spLocks noGrp="1"/>
          </p:cNvSpPr>
          <p:nvPr>
            <p:ph idx="1"/>
          </p:nvPr>
        </p:nvSpPr>
        <p:spPr>
          <a:xfrm>
            <a:off x="719402" y="1484784"/>
            <a:ext cx="10201133" cy="4267200"/>
          </a:xfrm>
        </p:spPr>
        <p:txBody>
          <a:bodyPr/>
          <a:lstStyle/>
          <a:p>
            <a:pPr eaLnBrk="1" hangingPunct="1"/>
            <a:r>
              <a:rPr lang="de-DE" altLang="de-DE" dirty="0"/>
              <a:t>Eine alte Irrlehre</a:t>
            </a:r>
          </a:p>
          <a:p>
            <a:pPr eaLnBrk="1" hangingPunct="1"/>
            <a:r>
              <a:rPr lang="de-DE" altLang="de-DE" dirty="0">
                <a:solidFill>
                  <a:schemeClr val="tx1"/>
                </a:solidFill>
              </a:rPr>
              <a:t>Das gute Leben entdecken</a:t>
            </a:r>
          </a:p>
          <a:p>
            <a:pPr eaLnBrk="1" hangingPunct="1"/>
            <a:r>
              <a:rPr lang="de-DE" altLang="de-DE" dirty="0">
                <a:solidFill>
                  <a:schemeClr val="tx1"/>
                </a:solidFill>
              </a:rPr>
              <a:t>Anderen das Gute ermöglichen</a:t>
            </a:r>
          </a:p>
          <a:p>
            <a:pPr eaLnBrk="1" hangingPunct="1"/>
            <a:r>
              <a:rPr lang="de-DE" altLang="de-DE" dirty="0"/>
              <a:t>Den Radius erweitern</a:t>
            </a:r>
          </a:p>
          <a:p>
            <a:pPr eaLnBrk="1" hangingPunct="1"/>
            <a:r>
              <a:rPr lang="de-DE" altLang="de-DE" dirty="0">
                <a:solidFill>
                  <a:schemeClr val="tx1"/>
                </a:solidFill>
              </a:rPr>
              <a:t>Nachhaltigkeit</a:t>
            </a:r>
          </a:p>
          <a:p>
            <a:pPr>
              <a:buNone/>
            </a:pPr>
            <a:r>
              <a:rPr lang="de-DE" altLang="de-DE" dirty="0">
                <a:solidFill>
                  <a:schemeClr val="tx1"/>
                </a:solidFill>
              </a:rPr>
              <a:t>	</a:t>
            </a:r>
            <a:r>
              <a:rPr lang="de-DE" altLang="de-DE" sz="2000" dirty="0">
                <a:solidFill>
                  <a:schemeClr val="tx1"/>
                </a:solidFill>
              </a:rPr>
              <a:t>„Gott der Herr nahm den Menschen und brachte ihn in den Garten Eden. Er sollte ihn bearbeiten und bewahren.“ (1. Mose 2, 15)</a:t>
            </a:r>
          </a:p>
          <a:p>
            <a:pPr eaLnBrk="1" hangingPunct="1">
              <a:buFontTx/>
              <a:buNone/>
            </a:pPr>
            <a:endParaRPr lang="de-DE" altLang="de-DE" sz="2000" dirty="0">
              <a:solidFill>
                <a:schemeClr val="tx1"/>
              </a:solidFill>
            </a:endParaRPr>
          </a:p>
          <a:p>
            <a:pPr eaLnBrk="1" hangingPunct="1"/>
            <a:endParaRPr lang="de-DE" altLang="de-DE" dirty="0"/>
          </a:p>
        </p:txBody>
      </p:sp>
      <p:sp>
        <p:nvSpPr>
          <p:cNvPr id="5" name="Titel 1">
            <a:extLst>
              <a:ext uri="{FF2B5EF4-FFF2-40B4-BE49-F238E27FC236}">
                <a16:creationId xmlns:a16="http://schemas.microsoft.com/office/drawing/2014/main" id="{E35CE54A-9641-4768-89EE-3C367F8F78DE}"/>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3: Das Leben genießen</a:t>
            </a:r>
            <a:endParaRPr lang="de-DE" altLang="de-DE" kern="0" dirty="0"/>
          </a:p>
        </p:txBody>
      </p:sp>
    </p:spTree>
    <p:extLst>
      <p:ext uri="{BB962C8B-B14F-4D97-AF65-F5344CB8AC3E}">
        <p14:creationId xmlns:p14="http://schemas.microsoft.com/office/powerpoint/2010/main" val="27469754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4" end="4"/>
                                            </p:txEl>
                                          </p:spTgt>
                                        </p:tgtEl>
                                        <p:attrNameLst>
                                          <p:attrName>style.visibility</p:attrName>
                                        </p:attrNameLst>
                                      </p:cBhvr>
                                      <p:to>
                                        <p:strVal val="visible"/>
                                      </p:to>
                                    </p:set>
                                    <p:animEffect transition="in" filter="fade">
                                      <p:cBhvr>
                                        <p:cTn id="7" dur="500"/>
                                        <p:tgtEl>
                                          <p:spTgt spid="512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5" end="5"/>
                                            </p:txEl>
                                          </p:spTgt>
                                        </p:tgtEl>
                                        <p:attrNameLst>
                                          <p:attrName>style.visibility</p:attrName>
                                        </p:attrNameLst>
                                      </p:cBhvr>
                                      <p:to>
                                        <p:strVal val="visible"/>
                                      </p:to>
                                    </p:set>
                                    <p:animEffect transition="in" filter="fade">
                                      <p:cBhvr>
                                        <p:cTn id="12"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FB5FFB4F-90A8-4A37-A28B-EA1DAEACD0CA}"/>
              </a:ext>
            </a:extLst>
          </p:cNvPr>
          <p:cNvSpPr>
            <a:spLocks noGrp="1"/>
          </p:cNvSpPr>
          <p:nvPr>
            <p:ph idx="1"/>
          </p:nvPr>
        </p:nvSpPr>
        <p:spPr>
          <a:xfrm>
            <a:off x="719402" y="1484784"/>
            <a:ext cx="10201133" cy="4267200"/>
          </a:xfrm>
        </p:spPr>
        <p:txBody>
          <a:bodyPr/>
          <a:lstStyle/>
          <a:p>
            <a:pPr eaLnBrk="1" hangingPunct="1"/>
            <a:r>
              <a:rPr lang="de-DE" altLang="de-DE" dirty="0"/>
              <a:t>Eine alte Irrlehre</a:t>
            </a:r>
          </a:p>
          <a:p>
            <a:pPr eaLnBrk="1" hangingPunct="1"/>
            <a:r>
              <a:rPr lang="de-DE" altLang="de-DE" dirty="0">
                <a:solidFill>
                  <a:schemeClr val="tx1"/>
                </a:solidFill>
              </a:rPr>
              <a:t>Das gute Leben entdecken</a:t>
            </a:r>
          </a:p>
          <a:p>
            <a:pPr eaLnBrk="1" hangingPunct="1"/>
            <a:r>
              <a:rPr lang="de-DE" altLang="de-DE" dirty="0">
                <a:solidFill>
                  <a:schemeClr val="tx1"/>
                </a:solidFill>
              </a:rPr>
              <a:t>Anderen das Gute ermöglichen</a:t>
            </a:r>
          </a:p>
          <a:p>
            <a:pPr eaLnBrk="1" hangingPunct="1"/>
            <a:r>
              <a:rPr lang="de-DE" altLang="de-DE" dirty="0"/>
              <a:t>Den Radius erweitern</a:t>
            </a:r>
          </a:p>
          <a:p>
            <a:pPr eaLnBrk="1" hangingPunct="1"/>
            <a:r>
              <a:rPr lang="de-DE" altLang="de-DE" dirty="0">
                <a:solidFill>
                  <a:schemeClr val="tx1"/>
                </a:solidFill>
              </a:rPr>
              <a:t>Nachhaltigkeit</a:t>
            </a:r>
          </a:p>
          <a:p>
            <a:pPr eaLnBrk="1" hangingPunct="1"/>
            <a:r>
              <a:rPr lang="de-DE" altLang="de-DE" dirty="0">
                <a:solidFill>
                  <a:schemeClr val="tx1"/>
                </a:solidFill>
              </a:rPr>
              <a:t>Zufriedenheit</a:t>
            </a:r>
          </a:p>
          <a:p>
            <a:pPr>
              <a:buNone/>
            </a:pPr>
            <a:r>
              <a:rPr lang="de-DE" altLang="de-DE" dirty="0">
                <a:solidFill>
                  <a:schemeClr val="tx1"/>
                </a:solidFill>
              </a:rPr>
              <a:t>	</a:t>
            </a:r>
            <a:r>
              <a:rPr lang="de-DE" altLang="de-DE" sz="2000" dirty="0">
                <a:solidFill>
                  <a:schemeClr val="tx1"/>
                </a:solidFill>
              </a:rPr>
              <a:t>„Besser eine Portion Gemüse mit Liebe als ein Rinderbraten und Hass dabei.“ (Sprüche 15, 17)</a:t>
            </a:r>
          </a:p>
          <a:p>
            <a:pPr eaLnBrk="1" hangingPunct="1">
              <a:buFontTx/>
              <a:buNone/>
            </a:pPr>
            <a:r>
              <a:rPr lang="de-DE" altLang="de-DE" sz="2000" dirty="0">
                <a:solidFill>
                  <a:schemeClr val="tx1"/>
                </a:solidFill>
              </a:rPr>
              <a:t> 	</a:t>
            </a:r>
          </a:p>
        </p:txBody>
      </p:sp>
      <p:sp>
        <p:nvSpPr>
          <p:cNvPr id="5" name="Titel 1">
            <a:extLst>
              <a:ext uri="{FF2B5EF4-FFF2-40B4-BE49-F238E27FC236}">
                <a16:creationId xmlns:a16="http://schemas.microsoft.com/office/drawing/2014/main" id="{E35CE54A-9641-4768-89EE-3C367F8F78DE}"/>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3: Das Leben genießen</a:t>
            </a:r>
            <a:endParaRPr lang="de-DE" altLang="de-DE" kern="0" dirty="0"/>
          </a:p>
        </p:txBody>
      </p:sp>
    </p:spTree>
    <p:extLst>
      <p:ext uri="{BB962C8B-B14F-4D97-AF65-F5344CB8AC3E}">
        <p14:creationId xmlns:p14="http://schemas.microsoft.com/office/powerpoint/2010/main" val="1039334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5" end="5"/>
                                            </p:txEl>
                                          </p:spTgt>
                                        </p:tgtEl>
                                        <p:attrNameLst>
                                          <p:attrName>style.visibility</p:attrName>
                                        </p:attrNameLst>
                                      </p:cBhvr>
                                      <p:to>
                                        <p:strVal val="visible"/>
                                      </p:to>
                                    </p:set>
                                    <p:animEffect transition="in" filter="fade">
                                      <p:cBhvr>
                                        <p:cTn id="7" dur="500"/>
                                        <p:tgtEl>
                                          <p:spTgt spid="5123">
                                            <p:txEl>
                                              <p:pRg st="5" end="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6" end="6"/>
                                            </p:txEl>
                                          </p:spTgt>
                                        </p:tgtEl>
                                        <p:attrNameLst>
                                          <p:attrName>style.visibility</p:attrName>
                                        </p:attrNameLst>
                                      </p:cBhvr>
                                      <p:to>
                                        <p:strVal val="visible"/>
                                      </p:to>
                                    </p:set>
                                    <p:animEffect transition="in" filter="fade">
                                      <p:cBhvr>
                                        <p:cTn id="12" dur="500"/>
                                        <p:tgtEl>
                                          <p:spTgt spid="51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2">
            <a:extLst>
              <a:ext uri="{FF2B5EF4-FFF2-40B4-BE49-F238E27FC236}">
                <a16:creationId xmlns:a16="http://schemas.microsoft.com/office/drawing/2014/main" id="{4878023B-7894-4F01-AAA1-8A3716129B50}"/>
              </a:ext>
            </a:extLst>
          </p:cNvPr>
          <p:cNvSpPr>
            <a:spLocks noGrp="1"/>
          </p:cNvSpPr>
          <p:nvPr>
            <p:ph idx="1"/>
          </p:nvPr>
        </p:nvSpPr>
        <p:spPr>
          <a:xfrm>
            <a:off x="719402" y="1484784"/>
            <a:ext cx="10201133" cy="4968552"/>
          </a:xfrm>
        </p:spPr>
        <p:txBody>
          <a:bodyPr/>
          <a:lstStyle/>
          <a:p>
            <a:pPr eaLnBrk="1" hangingPunct="1">
              <a:buFontTx/>
              <a:buNone/>
              <a:defRPr/>
            </a:pPr>
            <a:r>
              <a:rPr lang="de-DE" sz="3200" dirty="0">
                <a:solidFill>
                  <a:srgbClr val="006455"/>
                </a:solidFill>
                <a:ea typeface="+mj-ea"/>
                <a:cs typeface="+mj-cs"/>
              </a:rPr>
              <a:t>Impulse</a:t>
            </a:r>
            <a:endParaRPr lang="de-DE" dirty="0">
              <a:solidFill>
                <a:schemeClr val="tx1"/>
              </a:solidFill>
            </a:endParaRPr>
          </a:p>
          <a:p>
            <a:pPr eaLnBrk="1" hangingPunct="1">
              <a:lnSpc>
                <a:spcPct val="150000"/>
              </a:lnSpc>
              <a:defRPr/>
            </a:pPr>
            <a:r>
              <a:rPr lang="de-DE" sz="2000" dirty="0">
                <a:solidFill>
                  <a:schemeClr val="tx1"/>
                </a:solidFill>
              </a:rPr>
              <a:t>Wann habe ich mir das letzte Mal etwas Gutes getan? Habe ich in solchen Fällen eher ein gutes oder ein schlechtes Gewissen?</a:t>
            </a:r>
          </a:p>
          <a:p>
            <a:pPr eaLnBrk="1" hangingPunct="1">
              <a:lnSpc>
                <a:spcPct val="150000"/>
              </a:lnSpc>
              <a:defRPr/>
            </a:pPr>
            <a:r>
              <a:rPr lang="de-DE" sz="2000" dirty="0">
                <a:solidFill>
                  <a:schemeClr val="tx1"/>
                </a:solidFill>
              </a:rPr>
              <a:t>Wer zählt zu den Menschen, für die ich Verantwortung trage? Gibt es Personen, auf die ich meine Verantwortung etwas Gutes zu tun, ausdehnen kann?</a:t>
            </a:r>
          </a:p>
          <a:p>
            <a:pPr eaLnBrk="1" hangingPunct="1">
              <a:lnSpc>
                <a:spcPct val="150000"/>
              </a:lnSpc>
              <a:defRPr/>
            </a:pPr>
            <a:r>
              <a:rPr lang="de-DE" sz="2000" dirty="0">
                <a:solidFill>
                  <a:schemeClr val="tx1"/>
                </a:solidFill>
              </a:rPr>
              <a:t>Welche drei Menschen könnte ich mit wenig Geld in der nächsten Woche positiv überraschen?</a:t>
            </a:r>
          </a:p>
          <a:p>
            <a:pPr eaLnBrk="1" hangingPunct="1">
              <a:lnSpc>
                <a:spcPct val="150000"/>
              </a:lnSpc>
              <a:defRPr/>
            </a:pPr>
            <a:r>
              <a:rPr lang="de-DE" sz="2000" dirty="0">
                <a:solidFill>
                  <a:schemeClr val="tx1"/>
                </a:solidFill>
              </a:rPr>
              <a:t>Mache ich mir Gedanken darüber, wie mein Geld investiert wird? Wie kann ich dabei meine Verantwortung ausdehnen?</a:t>
            </a:r>
          </a:p>
          <a:p>
            <a:pPr eaLnBrk="1" hangingPunct="1">
              <a:lnSpc>
                <a:spcPct val="150000"/>
              </a:lnSpc>
              <a:defRPr/>
            </a:pPr>
            <a:r>
              <a:rPr lang="de-DE" sz="2000" dirty="0">
                <a:solidFill>
                  <a:schemeClr val="tx1"/>
                </a:solidFill>
              </a:rPr>
              <a:t>Würde ich mich als zufriedenen Menschen bezeichnen? Würde eine Steigerung meines Vermögens auch meine Zukunft erhöhen?</a:t>
            </a: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p>
        </p:txBody>
      </p:sp>
      <p:sp>
        <p:nvSpPr>
          <p:cNvPr id="5" name="Titel 1">
            <a:extLst>
              <a:ext uri="{FF2B5EF4-FFF2-40B4-BE49-F238E27FC236}">
                <a16:creationId xmlns:a16="http://schemas.microsoft.com/office/drawing/2014/main" id="{F5602D59-0F4D-4EFC-8A5F-8A52FC0E0566}"/>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3: Das Leben genießen</a:t>
            </a:r>
            <a:endParaRPr lang="de-DE" altLang="de-DE" kern="0" dirty="0"/>
          </a:p>
        </p:txBody>
      </p:sp>
    </p:spTree>
    <p:extLst>
      <p:ext uri="{BB962C8B-B14F-4D97-AF65-F5344CB8AC3E}">
        <p14:creationId xmlns:p14="http://schemas.microsoft.com/office/powerpoint/2010/main" val="41219900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B4582AA4-7017-4599-8E3A-167DFD3B8690}"/>
              </a:ext>
            </a:extLst>
          </p:cNvPr>
          <p:cNvSpPr>
            <a:spLocks noGrp="1"/>
          </p:cNvSpPr>
          <p:nvPr>
            <p:ph type="title"/>
          </p:nvPr>
        </p:nvSpPr>
        <p:spPr>
          <a:xfrm>
            <a:off x="623392" y="44624"/>
            <a:ext cx="7299325" cy="442913"/>
          </a:xfrm>
        </p:spPr>
        <p:txBody>
          <a:bodyPr/>
          <a:lstStyle/>
          <a:p>
            <a:pPr eaLnBrk="1" hangingPunct="1"/>
            <a:r>
              <a:rPr lang="de-DE" altLang="de-DE" dirty="0"/>
              <a:t>Prinzip 4: Schulden vermeiden</a:t>
            </a:r>
          </a:p>
        </p:txBody>
      </p:sp>
      <p:sp>
        <p:nvSpPr>
          <p:cNvPr id="5123" name="Inhaltsplatzhalter 2">
            <a:extLst>
              <a:ext uri="{FF2B5EF4-FFF2-40B4-BE49-F238E27FC236}">
                <a16:creationId xmlns:a16="http://schemas.microsoft.com/office/drawing/2014/main" id="{13D14F11-9B3B-4C68-BD6A-8E93E2229631}"/>
              </a:ext>
            </a:extLst>
          </p:cNvPr>
          <p:cNvSpPr>
            <a:spLocks noGrp="1"/>
          </p:cNvSpPr>
          <p:nvPr>
            <p:ph idx="1"/>
          </p:nvPr>
        </p:nvSpPr>
        <p:spPr/>
        <p:txBody>
          <a:bodyPr/>
          <a:lstStyle/>
          <a:p>
            <a:pPr eaLnBrk="1" hangingPunct="1"/>
            <a:r>
              <a:rPr lang="de-DE" altLang="de-DE" dirty="0"/>
              <a:t>Unsere Schuldengesellschaft</a:t>
            </a:r>
          </a:p>
          <a:p>
            <a:pPr>
              <a:buNone/>
            </a:pPr>
            <a:r>
              <a:rPr lang="de-DE" altLang="de-DE" dirty="0"/>
              <a:t>	</a:t>
            </a:r>
            <a:r>
              <a:rPr lang="de-DE" altLang="de-DE" sz="2000" dirty="0">
                <a:solidFill>
                  <a:schemeClr val="tx1"/>
                </a:solidFill>
              </a:rPr>
              <a:t>„Wer sich Geld leiht, wird zum Sklaven dessen, von dem er es geliehen hat.“              (Sprüche 22, 7)</a:t>
            </a:r>
            <a:endParaRPr lang="de-DE" altLang="de-DE" dirty="0">
              <a:solidFill>
                <a:schemeClr val="tx1"/>
              </a:solidFill>
            </a:endParaRPr>
          </a:p>
          <a:p>
            <a:pPr eaLnBrk="1" hangingPunct="1"/>
            <a:endParaRPr lang="de-DE" altLang="de-DE" dirty="0"/>
          </a:p>
        </p:txBody>
      </p:sp>
    </p:spTree>
    <p:extLst>
      <p:ext uri="{BB962C8B-B14F-4D97-AF65-F5344CB8AC3E}">
        <p14:creationId xmlns:p14="http://schemas.microsoft.com/office/powerpoint/2010/main" val="24068118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92DA401B-C8B1-4F42-A64F-D2B44505DF33}"/>
              </a:ext>
            </a:extLst>
          </p:cNvPr>
          <p:cNvSpPr>
            <a:spLocks noGrp="1"/>
          </p:cNvSpPr>
          <p:nvPr>
            <p:ph idx="1"/>
          </p:nvPr>
        </p:nvSpPr>
        <p:spPr>
          <a:xfrm>
            <a:off x="719402" y="1484784"/>
            <a:ext cx="10129125" cy="4267200"/>
          </a:xfrm>
        </p:spPr>
        <p:txBody>
          <a:bodyPr/>
          <a:lstStyle/>
          <a:p>
            <a:pPr eaLnBrk="1" hangingPunct="1"/>
            <a:r>
              <a:rPr lang="de-DE" altLang="de-DE" dirty="0"/>
              <a:t>Unsere Schuldengesellschaft</a:t>
            </a:r>
          </a:p>
          <a:p>
            <a:pPr eaLnBrk="1" hangingPunct="1"/>
            <a:r>
              <a:rPr lang="de-DE" altLang="de-DE" dirty="0">
                <a:solidFill>
                  <a:schemeClr val="tx1"/>
                </a:solidFill>
              </a:rPr>
              <a:t>Sind Schulden überhaupt erlaubt?</a:t>
            </a:r>
          </a:p>
          <a:p>
            <a:pPr>
              <a:buNone/>
            </a:pPr>
            <a:r>
              <a:rPr lang="de-DE" altLang="de-DE" dirty="0"/>
              <a:t>	</a:t>
            </a:r>
            <a:r>
              <a:rPr lang="de-DE" altLang="de-DE" sz="2000" dirty="0"/>
              <a:t>„Wenn dich jemand um etwas bittet, dann gib es ihm! Und wenn jemand etwas von dir leihen will, dann sag nicht Nein.“ (Matthäus 5, 42)</a:t>
            </a:r>
          </a:p>
          <a:p>
            <a:pPr eaLnBrk="1" hangingPunct="1"/>
            <a:endParaRPr lang="de-DE" altLang="de-DE" dirty="0">
              <a:solidFill>
                <a:schemeClr val="tx1"/>
              </a:solidFill>
            </a:endParaRPr>
          </a:p>
          <a:p>
            <a:pPr eaLnBrk="1" hangingPunct="1"/>
            <a:endParaRPr lang="de-DE" altLang="de-DE" dirty="0">
              <a:solidFill>
                <a:schemeClr val="tx1"/>
              </a:solidFill>
            </a:endParaRPr>
          </a:p>
          <a:p>
            <a:pPr eaLnBrk="1" hangingPunct="1"/>
            <a:endParaRPr lang="de-DE" altLang="de-DE" dirty="0"/>
          </a:p>
        </p:txBody>
      </p:sp>
      <p:sp>
        <p:nvSpPr>
          <p:cNvPr id="5" name="Titel 1">
            <a:extLst>
              <a:ext uri="{FF2B5EF4-FFF2-40B4-BE49-F238E27FC236}">
                <a16:creationId xmlns:a16="http://schemas.microsoft.com/office/drawing/2014/main" id="{471B8961-8856-4EF0-864D-80622FF4D935}"/>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4: Schulden vermeiden</a:t>
            </a:r>
            <a:endParaRPr lang="de-DE" altLang="de-DE" kern="0" dirty="0"/>
          </a:p>
        </p:txBody>
      </p:sp>
    </p:spTree>
    <p:extLst>
      <p:ext uri="{BB962C8B-B14F-4D97-AF65-F5344CB8AC3E}">
        <p14:creationId xmlns:p14="http://schemas.microsoft.com/office/powerpoint/2010/main" val="11286672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fade">
                                      <p:cBhvr>
                                        <p:cTn id="7" dur="500"/>
                                        <p:tgtEl>
                                          <p:spTgt spid="51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fade">
                                      <p:cBhvr>
                                        <p:cTn id="12"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55ECBDA6-35AE-4DED-9451-D88163332D3B}"/>
              </a:ext>
            </a:extLst>
          </p:cNvPr>
          <p:cNvSpPr>
            <a:spLocks noGrp="1"/>
          </p:cNvSpPr>
          <p:nvPr>
            <p:ph idx="1"/>
          </p:nvPr>
        </p:nvSpPr>
        <p:spPr>
          <a:xfrm>
            <a:off x="719402" y="1484784"/>
            <a:ext cx="10201133" cy="4267200"/>
          </a:xfrm>
        </p:spPr>
        <p:txBody>
          <a:bodyPr/>
          <a:lstStyle/>
          <a:p>
            <a:pPr eaLnBrk="1" hangingPunct="1"/>
            <a:r>
              <a:rPr lang="de-DE" altLang="de-DE" dirty="0"/>
              <a:t>Unsere Schuldengesellschaft</a:t>
            </a:r>
          </a:p>
          <a:p>
            <a:pPr eaLnBrk="1" hangingPunct="1"/>
            <a:r>
              <a:rPr lang="de-DE" altLang="de-DE" dirty="0">
                <a:solidFill>
                  <a:schemeClr val="tx1"/>
                </a:solidFill>
              </a:rPr>
              <a:t>Sind Schulden überhaupt erlaubt?</a:t>
            </a:r>
          </a:p>
          <a:p>
            <a:pPr eaLnBrk="1" hangingPunct="1"/>
            <a:r>
              <a:rPr lang="de-DE" altLang="de-DE" dirty="0"/>
              <a:t>Kluge und dumme Schulden</a:t>
            </a:r>
          </a:p>
          <a:p>
            <a:pPr eaLnBrk="1" hangingPunct="1"/>
            <a:r>
              <a:rPr lang="de-DE" altLang="de-DE" dirty="0"/>
              <a:t>Schuldenfallen</a:t>
            </a:r>
          </a:p>
          <a:p>
            <a:pPr eaLnBrk="1" hangingPunct="1"/>
            <a:r>
              <a:rPr lang="de-DE" altLang="de-DE" dirty="0"/>
              <a:t>Wünsche und Notwendigkeiten</a:t>
            </a:r>
          </a:p>
          <a:p>
            <a:pPr>
              <a:buNone/>
            </a:pPr>
            <a:r>
              <a:rPr lang="de-DE" altLang="de-DE" dirty="0"/>
              <a:t>	</a:t>
            </a:r>
            <a:r>
              <a:rPr lang="de-DE" altLang="de-DE" sz="2000" dirty="0"/>
              <a:t>„Wer rauschende Feste feiert, hat nie genug Geld. Wer Wein und Salböl liebt, wird sicher nicht reich.“ (Sprüche 21, 17)</a:t>
            </a:r>
          </a:p>
          <a:p>
            <a:pPr eaLnBrk="1" hangingPunct="1"/>
            <a:endParaRPr lang="de-DE" altLang="de-DE" dirty="0"/>
          </a:p>
        </p:txBody>
      </p:sp>
      <p:sp>
        <p:nvSpPr>
          <p:cNvPr id="5" name="Titel 1">
            <a:extLst>
              <a:ext uri="{FF2B5EF4-FFF2-40B4-BE49-F238E27FC236}">
                <a16:creationId xmlns:a16="http://schemas.microsoft.com/office/drawing/2014/main" id="{8815CA12-E848-4980-94CE-E93DADE4EAB3}"/>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4: Schulden vermeiden</a:t>
            </a:r>
            <a:endParaRPr lang="de-DE" altLang="de-DE" kern="0" dirty="0"/>
          </a:p>
        </p:txBody>
      </p:sp>
    </p:spTree>
    <p:extLst>
      <p:ext uri="{BB962C8B-B14F-4D97-AF65-F5344CB8AC3E}">
        <p14:creationId xmlns:p14="http://schemas.microsoft.com/office/powerpoint/2010/main" val="13162037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Effect transition="in" filter="fade">
                                      <p:cBhvr>
                                        <p:cTn id="7" dur="500"/>
                                        <p:tgtEl>
                                          <p:spTgt spid="512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3" end="3"/>
                                            </p:txEl>
                                          </p:spTgt>
                                        </p:tgtEl>
                                        <p:attrNameLst>
                                          <p:attrName>style.visibility</p:attrName>
                                        </p:attrNameLst>
                                      </p:cBhvr>
                                      <p:to>
                                        <p:strVal val="visible"/>
                                      </p:to>
                                    </p:set>
                                    <p:animEffect transition="in" filter="fade">
                                      <p:cBhvr>
                                        <p:cTn id="12" dur="500"/>
                                        <p:tgtEl>
                                          <p:spTgt spid="512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fade">
                                      <p:cBhvr>
                                        <p:cTn id="17" dur="500"/>
                                        <p:tgtEl>
                                          <p:spTgt spid="512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123">
                                            <p:txEl>
                                              <p:pRg st="5" end="5"/>
                                            </p:txEl>
                                          </p:spTgt>
                                        </p:tgtEl>
                                        <p:attrNameLst>
                                          <p:attrName>style.visibility</p:attrName>
                                        </p:attrNameLst>
                                      </p:cBhvr>
                                      <p:to>
                                        <p:strVal val="visible"/>
                                      </p:to>
                                    </p:set>
                                    <p:animEffect transition="in" filter="fade">
                                      <p:cBhvr>
                                        <p:cTn id="22"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a:extLst>
              <a:ext uri="{FF2B5EF4-FFF2-40B4-BE49-F238E27FC236}">
                <a16:creationId xmlns:a16="http://schemas.microsoft.com/office/drawing/2014/main" id="{9170FF62-FB5D-4318-A52D-C59B5751E58A}"/>
              </a:ext>
            </a:extLst>
          </p:cNvPr>
          <p:cNvSpPr>
            <a:spLocks noGrp="1"/>
          </p:cNvSpPr>
          <p:nvPr>
            <p:ph type="title"/>
          </p:nvPr>
        </p:nvSpPr>
        <p:spPr>
          <a:xfrm>
            <a:off x="623392" y="44624"/>
            <a:ext cx="7299325" cy="442913"/>
          </a:xfrm>
        </p:spPr>
        <p:txBody>
          <a:bodyPr/>
          <a:lstStyle/>
          <a:p>
            <a:pPr eaLnBrk="1" hangingPunct="1"/>
            <a:r>
              <a:rPr lang="de-DE" altLang="de-DE" dirty="0"/>
              <a:t>Prinzip 1: Geld verstehen</a:t>
            </a:r>
          </a:p>
        </p:txBody>
      </p:sp>
      <p:sp>
        <p:nvSpPr>
          <p:cNvPr id="5123" name="Inhaltsplatzhalter 2">
            <a:extLst>
              <a:ext uri="{FF2B5EF4-FFF2-40B4-BE49-F238E27FC236}">
                <a16:creationId xmlns:a16="http://schemas.microsoft.com/office/drawing/2014/main" id="{295B2451-36B2-42BE-9C12-26E959270FB0}"/>
              </a:ext>
            </a:extLst>
          </p:cNvPr>
          <p:cNvSpPr>
            <a:spLocks noGrp="1"/>
          </p:cNvSpPr>
          <p:nvPr>
            <p:ph idx="1"/>
          </p:nvPr>
        </p:nvSpPr>
        <p:spPr>
          <a:xfrm>
            <a:off x="719403" y="1484784"/>
            <a:ext cx="9697078" cy="4267200"/>
          </a:xfrm>
        </p:spPr>
        <p:txBody>
          <a:bodyPr/>
          <a:lstStyle/>
          <a:p>
            <a:pPr eaLnBrk="1" hangingPunct="1"/>
            <a:r>
              <a:rPr lang="de-DE" altLang="de-DE" dirty="0"/>
              <a:t>Ein schwieriges Thema</a:t>
            </a:r>
          </a:p>
          <a:p>
            <a:pPr eaLnBrk="1" hangingPunct="1"/>
            <a:r>
              <a:rPr lang="de-DE" altLang="de-DE" dirty="0"/>
              <a:t>Geld in der Bibel</a:t>
            </a:r>
          </a:p>
          <a:p>
            <a:pPr>
              <a:buNone/>
            </a:pPr>
            <a:r>
              <a:rPr lang="de-DE" altLang="de-DE" dirty="0"/>
              <a:t>	</a:t>
            </a:r>
            <a:r>
              <a:rPr lang="de-DE" altLang="de-DE" sz="2000" dirty="0"/>
              <a:t>„Wer in den kleinsten Dingen zuverlässig ist, ist es auch in den großen. Und wer in den kleinsten Dingen unzuverlässig ist, ist es auch in den großen. Wenn ihr mit dem Geld, an dem so viel Unrecht haftet, nicht zuverlässig umgeht – wer wird euch dann das wirklich Wertvolle anvertrauen?“ </a:t>
            </a:r>
            <a:r>
              <a:rPr lang="de-DE" altLang="de-DE" sz="2000" dirty="0">
                <a:solidFill>
                  <a:schemeClr val="tx1"/>
                </a:solidFill>
              </a:rPr>
              <a:t>(Lukas 16, 10-11)</a:t>
            </a:r>
          </a:p>
          <a:p>
            <a:pPr eaLnBrk="1" hangingPunct="1"/>
            <a:endParaRPr lang="de-DE" altLang="de-DE" dirty="0"/>
          </a:p>
        </p:txBody>
      </p:sp>
    </p:spTree>
    <p:extLst>
      <p:ext uri="{BB962C8B-B14F-4D97-AF65-F5344CB8AC3E}">
        <p14:creationId xmlns:p14="http://schemas.microsoft.com/office/powerpoint/2010/main" val="38715936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a:extLst>
              <a:ext uri="{FF2B5EF4-FFF2-40B4-BE49-F238E27FC236}">
                <a16:creationId xmlns:a16="http://schemas.microsoft.com/office/drawing/2014/main" id="{0D20CD55-4F0C-41DD-86C9-F7823740D66D}"/>
              </a:ext>
            </a:extLst>
          </p:cNvPr>
          <p:cNvSpPr>
            <a:spLocks noGrp="1"/>
          </p:cNvSpPr>
          <p:nvPr>
            <p:ph idx="1"/>
          </p:nvPr>
        </p:nvSpPr>
        <p:spPr>
          <a:xfrm>
            <a:off x="719402" y="1484784"/>
            <a:ext cx="10129125" cy="4267200"/>
          </a:xfrm>
        </p:spPr>
        <p:txBody>
          <a:bodyPr/>
          <a:lstStyle/>
          <a:p>
            <a:pPr eaLnBrk="1" hangingPunct="1">
              <a:buFontTx/>
              <a:buNone/>
              <a:defRPr/>
            </a:pPr>
            <a:r>
              <a:rPr lang="de-DE" sz="3200" dirty="0">
                <a:solidFill>
                  <a:srgbClr val="006455"/>
                </a:solidFill>
                <a:ea typeface="+mj-ea"/>
                <a:cs typeface="+mj-cs"/>
              </a:rPr>
              <a:t>Impulse</a:t>
            </a:r>
            <a:endParaRPr lang="de-DE" dirty="0">
              <a:solidFill>
                <a:schemeClr val="tx1"/>
              </a:solidFill>
            </a:endParaRPr>
          </a:p>
          <a:p>
            <a:pPr eaLnBrk="1" hangingPunct="1">
              <a:lnSpc>
                <a:spcPct val="150000"/>
              </a:lnSpc>
              <a:defRPr/>
            </a:pPr>
            <a:r>
              <a:rPr lang="de-DE" sz="2000" dirty="0">
                <a:solidFill>
                  <a:schemeClr val="tx1"/>
                </a:solidFill>
              </a:rPr>
              <a:t>Wie ist meine Einstellung zum Thema Schulden? Habe ich in der Vergangenheit „kluge“ oder „dumme“ Schulden gemacht?</a:t>
            </a:r>
          </a:p>
          <a:p>
            <a:pPr eaLnBrk="1" hangingPunct="1">
              <a:lnSpc>
                <a:spcPct val="150000"/>
              </a:lnSpc>
              <a:defRPr/>
            </a:pPr>
            <a:r>
              <a:rPr lang="de-DE" sz="2000" dirty="0">
                <a:solidFill>
                  <a:schemeClr val="tx1"/>
                </a:solidFill>
              </a:rPr>
              <a:t>Welche ehemaligen Anschaffungen würde ich im Rückblick nicht mehr tätigen?</a:t>
            </a:r>
          </a:p>
          <a:p>
            <a:pPr eaLnBrk="1" hangingPunct="1">
              <a:lnSpc>
                <a:spcPct val="150000"/>
              </a:lnSpc>
              <a:defRPr/>
            </a:pPr>
            <a:r>
              <a:rPr lang="de-DE" sz="2000" dirty="0">
                <a:solidFill>
                  <a:schemeClr val="tx1"/>
                </a:solidFill>
              </a:rPr>
              <a:t>Habe ich eine Übersicht über die Höhe meiner gesamten Schulden?</a:t>
            </a:r>
          </a:p>
          <a:p>
            <a:pPr eaLnBrk="1" hangingPunct="1">
              <a:lnSpc>
                <a:spcPct val="150000"/>
              </a:lnSpc>
              <a:defRPr/>
            </a:pPr>
            <a:r>
              <a:rPr lang="de-DE" sz="2000" dirty="0">
                <a:solidFill>
                  <a:schemeClr val="tx1"/>
                </a:solidFill>
              </a:rPr>
              <a:t>Verstehe ich den Schuldenabbau als eine geistliche Herausforderung? Und bitte ich Gott auch hierbei um seine Wegweisung?</a:t>
            </a:r>
          </a:p>
          <a:p>
            <a:pPr eaLnBrk="1" hangingPunct="1">
              <a:lnSpc>
                <a:spcPct val="150000"/>
              </a:lnSpc>
              <a:defRPr/>
            </a:pPr>
            <a:r>
              <a:rPr lang="de-DE" sz="2000" dirty="0">
                <a:solidFill>
                  <a:schemeClr val="tx1"/>
                </a:solidFill>
              </a:rPr>
              <a:t>Bei wem kann ich mir Hilfe holen oder mit wem (z.B. aus meiner Gemeinde) kann ich über meine finanzielle Not sprechen?</a:t>
            </a: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p>
        </p:txBody>
      </p:sp>
      <p:sp>
        <p:nvSpPr>
          <p:cNvPr id="5" name="Titel 1">
            <a:extLst>
              <a:ext uri="{FF2B5EF4-FFF2-40B4-BE49-F238E27FC236}">
                <a16:creationId xmlns:a16="http://schemas.microsoft.com/office/drawing/2014/main" id="{0B6689DA-7F76-4963-BBD8-B5AE7C1980E8}"/>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4: Schulden vermeiden</a:t>
            </a:r>
            <a:endParaRPr lang="de-DE" altLang="de-DE" kern="0" dirty="0"/>
          </a:p>
        </p:txBody>
      </p:sp>
    </p:spTree>
    <p:extLst>
      <p:ext uri="{BB962C8B-B14F-4D97-AF65-F5344CB8AC3E}">
        <p14:creationId xmlns:p14="http://schemas.microsoft.com/office/powerpoint/2010/main" val="30635685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28B18760-216E-453C-85FC-25D0C4EDA077}"/>
              </a:ext>
            </a:extLst>
          </p:cNvPr>
          <p:cNvSpPr>
            <a:spLocks noGrp="1"/>
          </p:cNvSpPr>
          <p:nvPr>
            <p:ph type="title"/>
          </p:nvPr>
        </p:nvSpPr>
        <p:spPr>
          <a:xfrm>
            <a:off x="623392" y="44624"/>
            <a:ext cx="7299325" cy="442913"/>
          </a:xfrm>
        </p:spPr>
        <p:txBody>
          <a:bodyPr/>
          <a:lstStyle/>
          <a:p>
            <a:pPr eaLnBrk="1" hangingPunct="1"/>
            <a:r>
              <a:rPr lang="de-DE" altLang="de-DE" dirty="0"/>
              <a:t>Prinzip 5: Für die Zukunft sparen</a:t>
            </a:r>
          </a:p>
        </p:txBody>
      </p:sp>
      <p:sp>
        <p:nvSpPr>
          <p:cNvPr id="5123" name="Inhaltsplatzhalter 2">
            <a:extLst>
              <a:ext uri="{FF2B5EF4-FFF2-40B4-BE49-F238E27FC236}">
                <a16:creationId xmlns:a16="http://schemas.microsoft.com/office/drawing/2014/main" id="{BC2447D8-E201-4AE7-A3B0-ADDB7AF89DF9}"/>
              </a:ext>
            </a:extLst>
          </p:cNvPr>
          <p:cNvSpPr>
            <a:spLocks noGrp="1"/>
          </p:cNvSpPr>
          <p:nvPr>
            <p:ph idx="1"/>
          </p:nvPr>
        </p:nvSpPr>
        <p:spPr>
          <a:xfrm>
            <a:off x="719402" y="1484784"/>
            <a:ext cx="10201133" cy="4267200"/>
          </a:xfrm>
        </p:spPr>
        <p:txBody>
          <a:bodyPr/>
          <a:lstStyle/>
          <a:p>
            <a:pPr eaLnBrk="1" hangingPunct="1"/>
            <a:r>
              <a:rPr lang="de-DE" altLang="de-DE" dirty="0"/>
              <a:t>Schwierige Zeiten</a:t>
            </a:r>
          </a:p>
          <a:p>
            <a:pPr eaLnBrk="1" hangingPunct="1"/>
            <a:r>
              <a:rPr lang="de-DE" altLang="de-DE" dirty="0"/>
              <a:t>Verträgt sich Sparen mit Glauben?</a:t>
            </a:r>
          </a:p>
          <a:p>
            <a:pPr>
              <a:buNone/>
            </a:pPr>
            <a:r>
              <a:rPr lang="de-DE" altLang="de-DE" dirty="0"/>
              <a:t>	</a:t>
            </a:r>
            <a:r>
              <a:rPr lang="de-DE" altLang="de-DE" sz="2000" dirty="0"/>
              <a:t>„Geh und beobachte die Ameise, du Faulenzer! Nimm dir ein Beispiel an ihr, damit du klug wirst! Die Ameisen haben keine Aufseher, niemand befiehlt und niemand treibt sie an. Trotzdem sorgen sie im Sommer für ihre Nahrung und sammeln Vorräte zur Erntezeit.“ (Sprüche 6, 6-8)</a:t>
            </a:r>
          </a:p>
          <a:p>
            <a:pPr eaLnBrk="1" hangingPunct="1"/>
            <a:endParaRPr lang="de-DE" altLang="de-DE" dirty="0"/>
          </a:p>
        </p:txBody>
      </p:sp>
    </p:spTree>
    <p:extLst>
      <p:ext uri="{BB962C8B-B14F-4D97-AF65-F5344CB8AC3E}">
        <p14:creationId xmlns:p14="http://schemas.microsoft.com/office/powerpoint/2010/main" val="4264390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8590F485-01A2-4726-AFDC-FC7DAC70AC45}"/>
              </a:ext>
            </a:extLst>
          </p:cNvPr>
          <p:cNvSpPr>
            <a:spLocks noGrp="1"/>
          </p:cNvSpPr>
          <p:nvPr>
            <p:ph idx="1"/>
          </p:nvPr>
        </p:nvSpPr>
        <p:spPr>
          <a:xfrm>
            <a:off x="719402" y="1484784"/>
            <a:ext cx="10201133" cy="4267200"/>
          </a:xfrm>
        </p:spPr>
        <p:txBody>
          <a:bodyPr/>
          <a:lstStyle/>
          <a:p>
            <a:pPr eaLnBrk="1" hangingPunct="1"/>
            <a:r>
              <a:rPr lang="de-DE" altLang="de-DE" dirty="0"/>
              <a:t>Schwierige Zeiten</a:t>
            </a:r>
          </a:p>
          <a:p>
            <a:pPr eaLnBrk="1" hangingPunct="1"/>
            <a:r>
              <a:rPr lang="de-DE" altLang="de-DE" dirty="0"/>
              <a:t>Verträgt sich Sparen mit Glauben?</a:t>
            </a:r>
          </a:p>
          <a:p>
            <a:pPr eaLnBrk="1" hangingPunct="1"/>
            <a:r>
              <a:rPr lang="de-DE" altLang="de-DE" dirty="0"/>
              <a:t>Schnelles Geld?</a:t>
            </a:r>
          </a:p>
          <a:p>
            <a:pPr>
              <a:buNone/>
            </a:pPr>
            <a:r>
              <a:rPr lang="de-DE" altLang="de-DE" dirty="0"/>
              <a:t>	</a:t>
            </a:r>
            <a:r>
              <a:rPr lang="de-DE" altLang="de-DE" sz="2000" dirty="0"/>
              <a:t>„Ein Besitz, ohne Mühe entstanden, schwindet dahin. Ein Besitz, durch eigene Hand erarbeitet, wächst.“ (Sprüche 13, 11) </a:t>
            </a:r>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9765FE36-F9B2-4477-BE63-4005FBF787A2}"/>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5: Für die Zukunft sparen</a:t>
            </a:r>
            <a:endParaRPr lang="de-DE" altLang="de-DE" kern="0" dirty="0"/>
          </a:p>
        </p:txBody>
      </p:sp>
    </p:spTree>
    <p:extLst>
      <p:ext uri="{BB962C8B-B14F-4D97-AF65-F5344CB8AC3E}">
        <p14:creationId xmlns:p14="http://schemas.microsoft.com/office/powerpoint/2010/main" val="12635108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Effect transition="in" filter="fade">
                                      <p:cBhvr>
                                        <p:cTn id="7" dur="500"/>
                                        <p:tgtEl>
                                          <p:spTgt spid="512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3" end="3"/>
                                            </p:txEl>
                                          </p:spTgt>
                                        </p:tgtEl>
                                        <p:attrNameLst>
                                          <p:attrName>style.visibility</p:attrName>
                                        </p:attrNameLst>
                                      </p:cBhvr>
                                      <p:to>
                                        <p:strVal val="visible"/>
                                      </p:to>
                                    </p:set>
                                    <p:animEffect transition="in" filter="fade">
                                      <p:cBhvr>
                                        <p:cTn id="12" dur="5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6FAC0BAA-0929-42E6-A5CA-72F34D40AAB8}"/>
              </a:ext>
            </a:extLst>
          </p:cNvPr>
          <p:cNvSpPr>
            <a:spLocks noGrp="1"/>
          </p:cNvSpPr>
          <p:nvPr>
            <p:ph idx="1"/>
          </p:nvPr>
        </p:nvSpPr>
        <p:spPr>
          <a:xfrm>
            <a:off x="719402" y="1484784"/>
            <a:ext cx="10201133" cy="4267200"/>
          </a:xfrm>
        </p:spPr>
        <p:txBody>
          <a:bodyPr/>
          <a:lstStyle/>
          <a:p>
            <a:pPr eaLnBrk="1" hangingPunct="1"/>
            <a:r>
              <a:rPr lang="de-DE" altLang="de-DE" dirty="0"/>
              <a:t>Schwierige Zeiten</a:t>
            </a:r>
          </a:p>
          <a:p>
            <a:pPr eaLnBrk="1" hangingPunct="1"/>
            <a:r>
              <a:rPr lang="de-DE" altLang="de-DE" dirty="0"/>
              <a:t>Verträgt sich Sparen mit Glauben?</a:t>
            </a:r>
          </a:p>
          <a:p>
            <a:pPr eaLnBrk="1" hangingPunct="1"/>
            <a:r>
              <a:rPr lang="de-DE" altLang="de-DE" dirty="0"/>
              <a:t>Schnelles Geld?</a:t>
            </a:r>
          </a:p>
          <a:p>
            <a:pPr eaLnBrk="1" hangingPunct="1"/>
            <a:r>
              <a:rPr lang="de-DE" altLang="de-DE" dirty="0"/>
              <a:t>Und wohin mit dem Geld?</a:t>
            </a:r>
          </a:p>
          <a:p>
            <a:pPr>
              <a:buNone/>
            </a:pPr>
            <a:r>
              <a:rPr lang="de-DE" altLang="de-DE" dirty="0"/>
              <a:t>	</a:t>
            </a:r>
            <a:r>
              <a:rPr lang="de-DE" altLang="de-DE" sz="2000" dirty="0"/>
              <a:t>„Gut gemacht! Du bist ein tüchtiger und treuer Diener. Du hast dich bei dem Wenigen als zuverlässig erwiesen. Darum werde ich dir viel anvertrauen. Komm herein! Du sollst beim Freudenfest deines Herrn dabei sein.“ (Matthäus 25, 21 u. 23) </a:t>
            </a:r>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5226BE35-D2DA-46EB-9592-1C2BBA6F444C}"/>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5: Für die Zukunft sparen</a:t>
            </a:r>
            <a:endParaRPr lang="de-DE" altLang="de-DE" kern="0" dirty="0"/>
          </a:p>
        </p:txBody>
      </p:sp>
    </p:spTree>
    <p:extLst>
      <p:ext uri="{BB962C8B-B14F-4D97-AF65-F5344CB8AC3E}">
        <p14:creationId xmlns:p14="http://schemas.microsoft.com/office/powerpoint/2010/main" val="24999538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3" end="3"/>
                                            </p:txEl>
                                          </p:spTgt>
                                        </p:tgtEl>
                                        <p:attrNameLst>
                                          <p:attrName>style.visibility</p:attrName>
                                        </p:attrNameLst>
                                      </p:cBhvr>
                                      <p:to>
                                        <p:strVal val="visible"/>
                                      </p:to>
                                    </p:set>
                                    <p:animEffect transition="in" filter="fade">
                                      <p:cBhvr>
                                        <p:cTn id="7" dur="500"/>
                                        <p:tgtEl>
                                          <p:spTgt spid="512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4" end="4"/>
                                            </p:txEl>
                                          </p:spTgt>
                                        </p:tgtEl>
                                        <p:attrNameLst>
                                          <p:attrName>style.visibility</p:attrName>
                                        </p:attrNameLst>
                                      </p:cBhvr>
                                      <p:to>
                                        <p:strVal val="visible"/>
                                      </p:to>
                                    </p:set>
                                    <p:animEffect transition="in" filter="fade">
                                      <p:cBhvr>
                                        <p:cTn id="12"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B5211BF7-E9B5-43BE-9C33-55AB197C98AA}"/>
              </a:ext>
            </a:extLst>
          </p:cNvPr>
          <p:cNvSpPr>
            <a:spLocks noGrp="1"/>
          </p:cNvSpPr>
          <p:nvPr>
            <p:ph idx="1"/>
          </p:nvPr>
        </p:nvSpPr>
        <p:spPr>
          <a:xfrm>
            <a:off x="719402" y="1484784"/>
            <a:ext cx="10129125" cy="4267200"/>
          </a:xfrm>
        </p:spPr>
        <p:txBody>
          <a:bodyPr/>
          <a:lstStyle/>
          <a:p>
            <a:pPr eaLnBrk="1" hangingPunct="1"/>
            <a:r>
              <a:rPr lang="de-DE" altLang="de-DE" dirty="0"/>
              <a:t>Schwierige Zeiten</a:t>
            </a:r>
          </a:p>
          <a:p>
            <a:pPr eaLnBrk="1" hangingPunct="1"/>
            <a:r>
              <a:rPr lang="de-DE" altLang="de-DE" dirty="0"/>
              <a:t>Verträgt sich Sparen mit Glauben?</a:t>
            </a:r>
          </a:p>
          <a:p>
            <a:pPr eaLnBrk="1" hangingPunct="1"/>
            <a:r>
              <a:rPr lang="de-DE" altLang="de-DE" dirty="0"/>
              <a:t>Schnelles Geld?</a:t>
            </a:r>
          </a:p>
          <a:p>
            <a:pPr eaLnBrk="1" hangingPunct="1"/>
            <a:r>
              <a:rPr lang="de-DE" altLang="de-DE" dirty="0"/>
              <a:t>Und wohin mit dem Geld?</a:t>
            </a:r>
          </a:p>
          <a:p>
            <a:pPr eaLnBrk="1" hangingPunct="1"/>
            <a:r>
              <a:rPr lang="de-DE" altLang="de-DE" dirty="0"/>
              <a:t>Keine einsamen Entscheidungen</a:t>
            </a:r>
          </a:p>
          <a:p>
            <a:pPr>
              <a:buNone/>
            </a:pPr>
            <a:r>
              <a:rPr lang="de-DE" altLang="de-DE" dirty="0"/>
              <a:t>	</a:t>
            </a:r>
            <a:r>
              <a:rPr lang="de-DE" altLang="de-DE" sz="2000" dirty="0"/>
              <a:t>„Pläne, die nicht besprochen werden, scheitern. Mit vielen Beratern besteht Aussicht auf Erfolg.“ (Sprüche 15, 22) </a:t>
            </a:r>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4F363733-7695-4602-9302-1BE26C14AE49}"/>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5: Für die Zukunft sparen</a:t>
            </a:r>
            <a:endParaRPr lang="de-DE" altLang="de-DE" kern="0" dirty="0"/>
          </a:p>
        </p:txBody>
      </p:sp>
    </p:spTree>
    <p:extLst>
      <p:ext uri="{BB962C8B-B14F-4D97-AF65-F5344CB8AC3E}">
        <p14:creationId xmlns:p14="http://schemas.microsoft.com/office/powerpoint/2010/main" val="14805851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4" end="4"/>
                                            </p:txEl>
                                          </p:spTgt>
                                        </p:tgtEl>
                                        <p:attrNameLst>
                                          <p:attrName>style.visibility</p:attrName>
                                        </p:attrNameLst>
                                      </p:cBhvr>
                                      <p:to>
                                        <p:strVal val="visible"/>
                                      </p:to>
                                    </p:set>
                                    <p:animEffect transition="in" filter="fade">
                                      <p:cBhvr>
                                        <p:cTn id="7" dur="500"/>
                                        <p:tgtEl>
                                          <p:spTgt spid="512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5" end="5"/>
                                            </p:txEl>
                                          </p:spTgt>
                                        </p:tgtEl>
                                        <p:attrNameLst>
                                          <p:attrName>style.visibility</p:attrName>
                                        </p:attrNameLst>
                                      </p:cBhvr>
                                      <p:to>
                                        <p:strVal val="visible"/>
                                      </p:to>
                                    </p:set>
                                    <p:animEffect transition="in" filter="fade">
                                      <p:cBhvr>
                                        <p:cTn id="12"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a:extLst>
              <a:ext uri="{FF2B5EF4-FFF2-40B4-BE49-F238E27FC236}">
                <a16:creationId xmlns:a16="http://schemas.microsoft.com/office/drawing/2014/main" id="{66AE6EE4-A90C-4CA3-8B9F-F9B2838F29EE}"/>
              </a:ext>
            </a:extLst>
          </p:cNvPr>
          <p:cNvSpPr>
            <a:spLocks noGrp="1"/>
          </p:cNvSpPr>
          <p:nvPr>
            <p:ph idx="1"/>
          </p:nvPr>
        </p:nvSpPr>
        <p:spPr>
          <a:xfrm>
            <a:off x="719402" y="1484784"/>
            <a:ext cx="10201133" cy="4267200"/>
          </a:xfrm>
        </p:spPr>
        <p:txBody>
          <a:bodyPr/>
          <a:lstStyle/>
          <a:p>
            <a:pPr eaLnBrk="1" hangingPunct="1">
              <a:buFontTx/>
              <a:buNone/>
              <a:defRPr/>
            </a:pPr>
            <a:r>
              <a:rPr lang="de-DE" sz="3200" dirty="0">
                <a:solidFill>
                  <a:srgbClr val="006455"/>
                </a:solidFill>
                <a:ea typeface="+mj-ea"/>
                <a:cs typeface="+mj-cs"/>
              </a:rPr>
              <a:t>Impulse</a:t>
            </a:r>
            <a:endParaRPr lang="de-DE" dirty="0">
              <a:solidFill>
                <a:schemeClr val="tx1"/>
              </a:solidFill>
            </a:endParaRPr>
          </a:p>
          <a:p>
            <a:pPr eaLnBrk="1" hangingPunct="1">
              <a:lnSpc>
                <a:spcPct val="150000"/>
              </a:lnSpc>
              <a:defRPr/>
            </a:pPr>
            <a:r>
              <a:rPr lang="de-DE" sz="2000" dirty="0">
                <a:solidFill>
                  <a:schemeClr val="tx1"/>
                </a:solidFill>
              </a:rPr>
              <a:t>Bin ich ein guter Sparer? Wenn nein, wie kann ich mich und ggf. meine Kinder zum Sparen animieren?</a:t>
            </a:r>
          </a:p>
          <a:p>
            <a:pPr eaLnBrk="1" hangingPunct="1">
              <a:lnSpc>
                <a:spcPct val="150000"/>
              </a:lnSpc>
              <a:defRPr/>
            </a:pPr>
            <a:r>
              <a:rPr lang="de-DE" sz="2000" dirty="0">
                <a:solidFill>
                  <a:schemeClr val="tx1"/>
                </a:solidFill>
              </a:rPr>
              <a:t>Wie viel Prozent meiner Einkünfte spare ich bisher? Schaffe ich es etwa 10 % meiner Einkünfte zu sparen? </a:t>
            </a:r>
          </a:p>
          <a:p>
            <a:pPr eaLnBrk="1" hangingPunct="1">
              <a:lnSpc>
                <a:spcPct val="150000"/>
              </a:lnSpc>
              <a:defRPr/>
            </a:pPr>
            <a:r>
              <a:rPr lang="de-DE" sz="2000" dirty="0">
                <a:solidFill>
                  <a:schemeClr val="tx1"/>
                </a:solidFill>
              </a:rPr>
              <a:t>Kann ich beim Sparen eine gute Balance finden?</a:t>
            </a:r>
          </a:p>
          <a:p>
            <a:pPr eaLnBrk="1" hangingPunct="1">
              <a:lnSpc>
                <a:spcPct val="150000"/>
              </a:lnSpc>
              <a:defRPr/>
            </a:pPr>
            <a:r>
              <a:rPr lang="de-DE" sz="2000" dirty="0">
                <a:solidFill>
                  <a:schemeClr val="tx1"/>
                </a:solidFill>
              </a:rPr>
              <a:t>Wie lege ich mein Geld an? Welche Werte sind mir bei meiner Geldanlage wichtig?</a:t>
            </a:r>
          </a:p>
          <a:p>
            <a:pPr eaLnBrk="1" hangingPunct="1">
              <a:lnSpc>
                <a:spcPct val="150000"/>
              </a:lnSpc>
              <a:defRPr/>
            </a:pPr>
            <a:r>
              <a:rPr lang="de-DE" sz="2000" dirty="0">
                <a:solidFill>
                  <a:schemeClr val="tx1"/>
                </a:solidFill>
              </a:rPr>
              <a:t>Möchte ich auch mit meiner Geldanlage Gottes Reich unterstützen?</a:t>
            </a: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p>
        </p:txBody>
      </p:sp>
      <p:sp>
        <p:nvSpPr>
          <p:cNvPr id="5" name="Titel 1">
            <a:extLst>
              <a:ext uri="{FF2B5EF4-FFF2-40B4-BE49-F238E27FC236}">
                <a16:creationId xmlns:a16="http://schemas.microsoft.com/office/drawing/2014/main" id="{3733498C-0BDE-4CE5-9CA6-C929B523770A}"/>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5: Für die Zukunft sparen</a:t>
            </a:r>
            <a:endParaRPr lang="de-DE" altLang="de-DE" kern="0" dirty="0"/>
          </a:p>
        </p:txBody>
      </p:sp>
    </p:spTree>
    <p:extLst>
      <p:ext uri="{BB962C8B-B14F-4D97-AF65-F5344CB8AC3E}">
        <p14:creationId xmlns:p14="http://schemas.microsoft.com/office/powerpoint/2010/main" val="8753588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F679D010-6A1E-4617-A77E-EDA8ED513928}"/>
              </a:ext>
            </a:extLst>
          </p:cNvPr>
          <p:cNvSpPr>
            <a:spLocks noGrp="1"/>
          </p:cNvSpPr>
          <p:nvPr>
            <p:ph type="title"/>
          </p:nvPr>
        </p:nvSpPr>
        <p:spPr>
          <a:xfrm>
            <a:off x="623392" y="44624"/>
            <a:ext cx="7299325" cy="442913"/>
          </a:xfrm>
        </p:spPr>
        <p:txBody>
          <a:bodyPr/>
          <a:lstStyle/>
          <a:p>
            <a:pPr eaLnBrk="1" hangingPunct="1"/>
            <a:r>
              <a:rPr lang="de-DE" altLang="de-DE" dirty="0"/>
              <a:t>Prinzip 6: Den Zehnten geben</a:t>
            </a:r>
          </a:p>
        </p:txBody>
      </p:sp>
      <p:sp>
        <p:nvSpPr>
          <p:cNvPr id="5123" name="Inhaltsplatzhalter 2">
            <a:extLst>
              <a:ext uri="{FF2B5EF4-FFF2-40B4-BE49-F238E27FC236}">
                <a16:creationId xmlns:a16="http://schemas.microsoft.com/office/drawing/2014/main" id="{55C472AA-8574-4C56-B64B-AE5472ED1D5B}"/>
              </a:ext>
            </a:extLst>
          </p:cNvPr>
          <p:cNvSpPr>
            <a:spLocks noGrp="1"/>
          </p:cNvSpPr>
          <p:nvPr>
            <p:ph idx="1"/>
          </p:nvPr>
        </p:nvSpPr>
        <p:spPr/>
        <p:txBody>
          <a:bodyPr/>
          <a:lstStyle/>
          <a:p>
            <a:pPr eaLnBrk="1" hangingPunct="1"/>
            <a:r>
              <a:rPr lang="de-DE" altLang="de-DE" dirty="0"/>
              <a:t>Die Motivation des Gebens</a:t>
            </a:r>
          </a:p>
          <a:p>
            <a:pPr>
              <a:buNone/>
            </a:pPr>
            <a:r>
              <a:rPr lang="de-DE" altLang="de-DE" dirty="0"/>
              <a:t>	</a:t>
            </a:r>
            <a:r>
              <a:rPr lang="de-DE" altLang="de-DE" sz="2000" dirty="0"/>
              <a:t>„Denn wer fröhlich gibt, den liebt Gott.“ (2. Korinther 9, 7)</a:t>
            </a:r>
          </a:p>
          <a:p>
            <a:pPr eaLnBrk="1" hangingPunct="1"/>
            <a:endParaRPr lang="de-DE" altLang="de-DE" sz="2000" dirty="0"/>
          </a:p>
          <a:p>
            <a:pPr eaLnBrk="1" hangingPunct="1"/>
            <a:endParaRPr lang="de-DE" altLang="de-DE" dirty="0"/>
          </a:p>
          <a:p>
            <a:pPr eaLnBrk="1" hangingPunct="1"/>
            <a:endParaRPr lang="de-DE" altLang="de-DE" dirty="0"/>
          </a:p>
        </p:txBody>
      </p:sp>
    </p:spTree>
    <p:extLst>
      <p:ext uri="{BB962C8B-B14F-4D97-AF65-F5344CB8AC3E}">
        <p14:creationId xmlns:p14="http://schemas.microsoft.com/office/powerpoint/2010/main" val="42363412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5E04FA71-138A-4D61-B6F1-B3575F56C60E}"/>
              </a:ext>
            </a:extLst>
          </p:cNvPr>
          <p:cNvSpPr>
            <a:spLocks noGrp="1"/>
          </p:cNvSpPr>
          <p:nvPr>
            <p:ph idx="1"/>
          </p:nvPr>
        </p:nvSpPr>
        <p:spPr>
          <a:xfrm>
            <a:off x="719402" y="1484784"/>
            <a:ext cx="10201133" cy="4267200"/>
          </a:xfrm>
        </p:spPr>
        <p:txBody>
          <a:bodyPr/>
          <a:lstStyle/>
          <a:p>
            <a:pPr eaLnBrk="1" hangingPunct="1"/>
            <a:r>
              <a:rPr lang="de-DE" altLang="de-DE" dirty="0"/>
              <a:t>Die Motivation des Gebens</a:t>
            </a:r>
          </a:p>
          <a:p>
            <a:pPr eaLnBrk="1" hangingPunct="1"/>
            <a:r>
              <a:rPr lang="de-DE" altLang="de-DE" dirty="0"/>
              <a:t>Das biblische Modell des Zehnten</a:t>
            </a:r>
          </a:p>
          <a:p>
            <a:pPr>
              <a:buNone/>
            </a:pPr>
            <a:r>
              <a:rPr lang="de-DE" altLang="de-DE" dirty="0"/>
              <a:t>	</a:t>
            </a:r>
            <a:r>
              <a:rPr lang="de-DE" altLang="de-DE" sz="2000" dirty="0"/>
              <a:t>„Bringt den zehnten Teil vollständig zum Vorratshaus, damit es im Tempel genug zu essen gibt.“ (Maleachi 3, 10)</a:t>
            </a:r>
          </a:p>
          <a:p>
            <a:pPr eaLnBrk="1" hangingPunct="1">
              <a:buFontTx/>
              <a:buNone/>
            </a:pPr>
            <a:endParaRPr lang="de-DE" altLang="de-DE" sz="2000" dirty="0"/>
          </a:p>
          <a:p>
            <a:pPr>
              <a:buNone/>
            </a:pPr>
            <a:r>
              <a:rPr lang="de-DE" altLang="de-DE" sz="2000" dirty="0"/>
              <a:t>	„Das solltet ihr aber tun, ohne das andere zu lassen.“ (Matthäus 23, 23)</a:t>
            </a:r>
          </a:p>
          <a:p>
            <a:pPr eaLnBrk="1" hangingPunct="1">
              <a:buFontTx/>
              <a:buNone/>
            </a:pPr>
            <a:endParaRPr lang="de-DE" altLang="de-DE" sz="2000" dirty="0"/>
          </a:p>
          <a:p>
            <a:pPr eaLnBrk="1" hangingPunct="1"/>
            <a:endParaRPr lang="de-DE" altLang="de-DE" dirty="0"/>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E105F4F7-1EC8-40AC-A018-65D34C9FE263}"/>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6: Den Zehnten geben</a:t>
            </a:r>
            <a:endParaRPr lang="de-DE" altLang="de-DE" kern="0" dirty="0"/>
          </a:p>
        </p:txBody>
      </p:sp>
    </p:spTree>
    <p:extLst>
      <p:ext uri="{BB962C8B-B14F-4D97-AF65-F5344CB8AC3E}">
        <p14:creationId xmlns:p14="http://schemas.microsoft.com/office/powerpoint/2010/main" val="14239649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fade">
                                      <p:cBhvr>
                                        <p:cTn id="7" dur="500"/>
                                        <p:tgtEl>
                                          <p:spTgt spid="51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fade">
                                      <p:cBhvr>
                                        <p:cTn id="12" dur="500"/>
                                        <p:tgtEl>
                                          <p:spTgt spid="51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fade">
                                      <p:cBhvr>
                                        <p:cTn id="17"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98B8C2C0-E38D-4C0B-B95A-11A94EEE2230}"/>
              </a:ext>
            </a:extLst>
          </p:cNvPr>
          <p:cNvSpPr>
            <a:spLocks noGrp="1"/>
          </p:cNvSpPr>
          <p:nvPr>
            <p:ph idx="1"/>
          </p:nvPr>
        </p:nvSpPr>
        <p:spPr>
          <a:xfrm>
            <a:off x="719402" y="1484784"/>
            <a:ext cx="10201133" cy="4267200"/>
          </a:xfrm>
        </p:spPr>
        <p:txBody>
          <a:bodyPr/>
          <a:lstStyle/>
          <a:p>
            <a:pPr eaLnBrk="1" hangingPunct="1"/>
            <a:r>
              <a:rPr lang="de-DE" altLang="de-DE" dirty="0"/>
              <a:t>Die Motivation des Gebens</a:t>
            </a:r>
          </a:p>
          <a:p>
            <a:pPr eaLnBrk="1" hangingPunct="1"/>
            <a:r>
              <a:rPr lang="de-DE" altLang="de-DE" dirty="0"/>
              <a:t>Das biblische Modell des Zehnten</a:t>
            </a:r>
          </a:p>
          <a:p>
            <a:pPr eaLnBrk="1" hangingPunct="1"/>
            <a:r>
              <a:rPr lang="de-DE" altLang="de-DE" dirty="0"/>
              <a:t>Eine Frage des Glaubens</a:t>
            </a:r>
          </a:p>
          <a:p>
            <a:pPr>
              <a:buNone/>
            </a:pPr>
            <a:r>
              <a:rPr lang="de-DE" altLang="de-DE" dirty="0"/>
              <a:t>	</a:t>
            </a:r>
            <a:r>
              <a:rPr lang="de-DE" altLang="de-DE" sz="2000" dirty="0"/>
              <a:t>„Wer spärlich sät, wird spärlich ernten. Und wer reichlich sät, wird reichlich ernten.“                 (2. Korinther 9, 6) </a:t>
            </a:r>
          </a:p>
          <a:p>
            <a:pPr eaLnBrk="1" hangingPunct="1">
              <a:buFontTx/>
              <a:buNone/>
            </a:pPr>
            <a:endParaRPr lang="de-DE" altLang="de-DE" sz="2000" dirty="0"/>
          </a:p>
          <a:p>
            <a:pPr>
              <a:buNone/>
            </a:pPr>
            <a:r>
              <a:rPr lang="de-DE" altLang="de-DE" sz="2000" dirty="0"/>
              <a:t> 	„Stellt mich damit ruhig auf die Probe! Seht, ob ich die Schleusen des Himmels öffne und Segen im Überfluss auf euch schütte.“ (Maleachi 3, 10)</a:t>
            </a:r>
          </a:p>
          <a:p>
            <a:pPr eaLnBrk="1" hangingPunct="1">
              <a:buFontTx/>
              <a:buNone/>
            </a:pPr>
            <a:endParaRPr lang="de-DE" altLang="de-DE" sz="2000" dirty="0"/>
          </a:p>
          <a:p>
            <a:pPr eaLnBrk="1" hangingPunct="1"/>
            <a:endParaRPr lang="de-DE" altLang="de-DE" dirty="0"/>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170965F6-1294-4848-B25E-C416B49245F2}"/>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6: Den Zehnten geben</a:t>
            </a:r>
            <a:endParaRPr lang="de-DE" altLang="de-DE" kern="0" dirty="0"/>
          </a:p>
        </p:txBody>
      </p:sp>
    </p:spTree>
    <p:extLst>
      <p:ext uri="{BB962C8B-B14F-4D97-AF65-F5344CB8AC3E}">
        <p14:creationId xmlns:p14="http://schemas.microsoft.com/office/powerpoint/2010/main" val="15084813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Effect transition="in" filter="fade">
                                      <p:cBhvr>
                                        <p:cTn id="7" dur="500"/>
                                        <p:tgtEl>
                                          <p:spTgt spid="512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3" end="3"/>
                                            </p:txEl>
                                          </p:spTgt>
                                        </p:tgtEl>
                                        <p:attrNameLst>
                                          <p:attrName>style.visibility</p:attrName>
                                        </p:attrNameLst>
                                      </p:cBhvr>
                                      <p:to>
                                        <p:strVal val="visible"/>
                                      </p:to>
                                    </p:set>
                                    <p:animEffect transition="in" filter="fade">
                                      <p:cBhvr>
                                        <p:cTn id="12" dur="500"/>
                                        <p:tgtEl>
                                          <p:spTgt spid="512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animEffect transition="in" filter="fade">
                                      <p:cBhvr>
                                        <p:cTn id="17"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561E87D1-8A00-464B-B0A2-4F2B80618E23}"/>
              </a:ext>
            </a:extLst>
          </p:cNvPr>
          <p:cNvSpPr>
            <a:spLocks noGrp="1"/>
          </p:cNvSpPr>
          <p:nvPr>
            <p:ph idx="1"/>
          </p:nvPr>
        </p:nvSpPr>
        <p:spPr>
          <a:xfrm>
            <a:off x="719402" y="1484784"/>
            <a:ext cx="10129125" cy="4267200"/>
          </a:xfrm>
        </p:spPr>
        <p:txBody>
          <a:bodyPr/>
          <a:lstStyle/>
          <a:p>
            <a:pPr eaLnBrk="1" hangingPunct="1"/>
            <a:r>
              <a:rPr lang="de-DE" altLang="de-DE" dirty="0"/>
              <a:t>Die Motivation des Gebens</a:t>
            </a:r>
          </a:p>
          <a:p>
            <a:pPr eaLnBrk="1" hangingPunct="1"/>
            <a:r>
              <a:rPr lang="de-DE" altLang="de-DE" dirty="0"/>
              <a:t>Das biblische Modell des Zehnten</a:t>
            </a:r>
          </a:p>
          <a:p>
            <a:pPr eaLnBrk="1" hangingPunct="1"/>
            <a:r>
              <a:rPr lang="de-DE" altLang="de-DE" dirty="0"/>
              <a:t>Eine Frage des Glaubens</a:t>
            </a:r>
          </a:p>
          <a:p>
            <a:pPr eaLnBrk="1" hangingPunct="1"/>
            <a:r>
              <a:rPr lang="de-DE" altLang="de-DE" dirty="0"/>
              <a:t>Wem gebe ich den Zehnten?</a:t>
            </a:r>
          </a:p>
          <a:p>
            <a:pPr eaLnBrk="1" hangingPunct="1"/>
            <a:r>
              <a:rPr lang="de-DE" altLang="de-DE" dirty="0"/>
              <a:t>Das regelmäßige Geben</a:t>
            </a:r>
          </a:p>
          <a:p>
            <a:pPr>
              <a:buNone/>
            </a:pPr>
            <a:r>
              <a:rPr lang="de-DE" altLang="de-DE" dirty="0"/>
              <a:t>	</a:t>
            </a:r>
            <a:r>
              <a:rPr lang="de-DE" altLang="de-DE" sz="2000" dirty="0"/>
              <a:t>„An jedem ersten Tag der Woche soll jeder von euch etwas zurücklegen.“ (1. Korinther 16, 2)</a:t>
            </a:r>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9BEE31FA-9014-42B3-AA9E-9559C9203DEA}"/>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6: Den Zehnten geben</a:t>
            </a:r>
            <a:endParaRPr lang="de-DE" altLang="de-DE" kern="0" dirty="0"/>
          </a:p>
        </p:txBody>
      </p:sp>
    </p:spTree>
    <p:extLst>
      <p:ext uri="{BB962C8B-B14F-4D97-AF65-F5344CB8AC3E}">
        <p14:creationId xmlns:p14="http://schemas.microsoft.com/office/powerpoint/2010/main" val="34497128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3" end="3"/>
                                            </p:txEl>
                                          </p:spTgt>
                                        </p:tgtEl>
                                        <p:attrNameLst>
                                          <p:attrName>style.visibility</p:attrName>
                                        </p:attrNameLst>
                                      </p:cBhvr>
                                      <p:to>
                                        <p:strVal val="visible"/>
                                      </p:to>
                                    </p:set>
                                    <p:animEffect transition="in" filter="fade">
                                      <p:cBhvr>
                                        <p:cTn id="7" dur="500"/>
                                        <p:tgtEl>
                                          <p:spTgt spid="5123">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4" end="4"/>
                                            </p:txEl>
                                          </p:spTgt>
                                        </p:tgtEl>
                                        <p:attrNameLst>
                                          <p:attrName>style.visibility</p:attrName>
                                        </p:attrNameLst>
                                      </p:cBhvr>
                                      <p:to>
                                        <p:strVal val="visible"/>
                                      </p:to>
                                    </p:set>
                                    <p:animEffect transition="in" filter="fade">
                                      <p:cBhvr>
                                        <p:cTn id="12" dur="500"/>
                                        <p:tgtEl>
                                          <p:spTgt spid="512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animEffect transition="in" filter="fade">
                                      <p:cBhvr>
                                        <p:cTn id="17"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Inhaltsplatzhalter 2">
            <a:extLst>
              <a:ext uri="{FF2B5EF4-FFF2-40B4-BE49-F238E27FC236}">
                <a16:creationId xmlns:a16="http://schemas.microsoft.com/office/drawing/2014/main" id="{2DF412F4-6377-4142-A31C-3BDE3D70AFB5}"/>
              </a:ext>
            </a:extLst>
          </p:cNvPr>
          <p:cNvSpPr>
            <a:spLocks noGrp="1"/>
          </p:cNvSpPr>
          <p:nvPr>
            <p:ph idx="1"/>
          </p:nvPr>
        </p:nvSpPr>
        <p:spPr>
          <a:xfrm>
            <a:off x="719403" y="1484784"/>
            <a:ext cx="9985110" cy="4267200"/>
          </a:xfrm>
        </p:spPr>
        <p:txBody>
          <a:bodyPr/>
          <a:lstStyle/>
          <a:p>
            <a:pPr eaLnBrk="1" hangingPunct="1"/>
            <a:r>
              <a:rPr lang="de-DE" altLang="de-DE" dirty="0"/>
              <a:t>Ein schwieriges Thema</a:t>
            </a:r>
          </a:p>
          <a:p>
            <a:pPr eaLnBrk="1" hangingPunct="1"/>
            <a:r>
              <a:rPr lang="de-DE" altLang="de-DE" dirty="0"/>
              <a:t>Geld in der Bibel</a:t>
            </a:r>
          </a:p>
          <a:p>
            <a:pPr eaLnBrk="1" hangingPunct="1"/>
            <a:r>
              <a:rPr lang="de-DE" altLang="de-DE" dirty="0">
                <a:solidFill>
                  <a:schemeClr val="tx1"/>
                </a:solidFill>
              </a:rPr>
              <a:t>Zwei Extreme</a:t>
            </a:r>
          </a:p>
          <a:p>
            <a:pPr eaLnBrk="1" hangingPunct="1"/>
            <a:r>
              <a:rPr lang="de-DE" altLang="de-DE" dirty="0">
                <a:solidFill>
                  <a:schemeClr val="tx1"/>
                </a:solidFill>
              </a:rPr>
              <a:t>Weder Armut noch Reichtum</a:t>
            </a:r>
          </a:p>
          <a:p>
            <a:pPr>
              <a:buNone/>
            </a:pPr>
            <a:r>
              <a:rPr lang="de-DE" altLang="de-DE" dirty="0">
                <a:solidFill>
                  <a:schemeClr val="tx1"/>
                </a:solidFill>
              </a:rPr>
              <a:t>	</a:t>
            </a:r>
            <a:r>
              <a:rPr lang="de-DE" altLang="de-DE" sz="2000" dirty="0">
                <a:solidFill>
                  <a:schemeClr val="tx1"/>
                </a:solidFill>
              </a:rPr>
              <a:t>„Lass mich nicht arm und auch nicht reich werden, gib mir einfach nur das tägliche Brot!   Sonst besteht die Gefahr, dass ich zu viel habe, dich verleugne und frage: Wer ist der Herr?“ (Sprüche 30, 8-9)</a:t>
            </a:r>
          </a:p>
        </p:txBody>
      </p:sp>
      <p:sp>
        <p:nvSpPr>
          <p:cNvPr id="7" name="Titel 1">
            <a:extLst>
              <a:ext uri="{FF2B5EF4-FFF2-40B4-BE49-F238E27FC236}">
                <a16:creationId xmlns:a16="http://schemas.microsoft.com/office/drawing/2014/main" id="{8218EB04-FD37-4749-865A-01F928377C59}"/>
              </a:ext>
            </a:extLst>
          </p:cNvPr>
          <p:cNvSpPr>
            <a:spLocks noGrp="1"/>
          </p:cNvSpPr>
          <p:nvPr>
            <p:ph type="title"/>
          </p:nvPr>
        </p:nvSpPr>
        <p:spPr>
          <a:xfrm>
            <a:off x="623392" y="44624"/>
            <a:ext cx="7299325" cy="442913"/>
          </a:xfrm>
        </p:spPr>
        <p:txBody>
          <a:bodyPr/>
          <a:lstStyle/>
          <a:p>
            <a:pPr eaLnBrk="1" hangingPunct="1"/>
            <a:r>
              <a:rPr lang="de-DE" altLang="de-DE" dirty="0"/>
              <a:t>Prinzip 1: Geld verstehen</a:t>
            </a:r>
          </a:p>
        </p:txBody>
      </p:sp>
    </p:spTree>
    <p:extLst>
      <p:ext uri="{BB962C8B-B14F-4D97-AF65-F5344CB8AC3E}">
        <p14:creationId xmlns:p14="http://schemas.microsoft.com/office/powerpoint/2010/main" val="29531862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Effect transition="in" filter="fade">
                                      <p:cBhvr>
                                        <p:cTn id="7" dur="500"/>
                                        <p:tgtEl>
                                          <p:spTgt spid="614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147">
                                            <p:txEl>
                                              <p:pRg st="3" end="3"/>
                                            </p:txEl>
                                          </p:spTgt>
                                        </p:tgtEl>
                                        <p:attrNameLst>
                                          <p:attrName>style.visibility</p:attrName>
                                        </p:attrNameLst>
                                      </p:cBhvr>
                                      <p:to>
                                        <p:strVal val="visible"/>
                                      </p:to>
                                    </p:set>
                                    <p:animEffect transition="in" filter="fade">
                                      <p:cBhvr>
                                        <p:cTn id="12" dur="500"/>
                                        <p:tgtEl>
                                          <p:spTgt spid="6147">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fade">
                                      <p:cBhvr>
                                        <p:cTn id="1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a:extLst>
              <a:ext uri="{FF2B5EF4-FFF2-40B4-BE49-F238E27FC236}">
                <a16:creationId xmlns:a16="http://schemas.microsoft.com/office/drawing/2014/main" id="{D12C28DC-6F6E-4C46-8387-87C968A05D04}"/>
              </a:ext>
            </a:extLst>
          </p:cNvPr>
          <p:cNvSpPr>
            <a:spLocks noGrp="1"/>
          </p:cNvSpPr>
          <p:nvPr>
            <p:ph idx="1"/>
          </p:nvPr>
        </p:nvSpPr>
        <p:spPr>
          <a:xfrm>
            <a:off x="719402" y="1484784"/>
            <a:ext cx="10201133" cy="4267200"/>
          </a:xfrm>
        </p:spPr>
        <p:txBody>
          <a:bodyPr/>
          <a:lstStyle/>
          <a:p>
            <a:pPr eaLnBrk="1" hangingPunct="1">
              <a:buFontTx/>
              <a:buNone/>
              <a:defRPr/>
            </a:pPr>
            <a:r>
              <a:rPr lang="de-DE" sz="3200" dirty="0">
                <a:solidFill>
                  <a:srgbClr val="006455"/>
                </a:solidFill>
                <a:ea typeface="+mj-ea"/>
                <a:cs typeface="+mj-cs"/>
              </a:rPr>
              <a:t>Impulse</a:t>
            </a:r>
            <a:endParaRPr lang="de-DE" dirty="0">
              <a:solidFill>
                <a:schemeClr val="tx1"/>
              </a:solidFill>
            </a:endParaRPr>
          </a:p>
          <a:p>
            <a:pPr>
              <a:lnSpc>
                <a:spcPct val="150000"/>
              </a:lnSpc>
              <a:defRPr/>
            </a:pPr>
            <a:r>
              <a:rPr lang="de-DE" sz="2000" dirty="0">
                <a:solidFill>
                  <a:schemeClr val="tx1"/>
                </a:solidFill>
              </a:rPr>
              <a:t>Aus welchen Motiven heraus spende ich mein Geld? Aus schlechtem Gewissen oder aus der Dankbarkeit gegenüber Gott?</a:t>
            </a:r>
            <a:endParaRPr lang="de-DE" sz="2000" b="1" dirty="0">
              <a:solidFill>
                <a:schemeClr val="tx1"/>
              </a:solidFill>
            </a:endParaRPr>
          </a:p>
          <a:p>
            <a:pPr eaLnBrk="1" hangingPunct="1">
              <a:lnSpc>
                <a:spcPct val="150000"/>
              </a:lnSpc>
              <a:defRPr/>
            </a:pPr>
            <a:r>
              <a:rPr lang="de-DE" sz="2000" dirty="0">
                <a:solidFill>
                  <a:schemeClr val="tx1"/>
                </a:solidFill>
              </a:rPr>
              <a:t>Geben Sie Ihren Zehnten regelmäßig? Welche Vorbehalte habe ich gegenüber dieser Praxis? </a:t>
            </a:r>
            <a:endParaRPr lang="de-DE" sz="2000" b="1" dirty="0">
              <a:solidFill>
                <a:schemeClr val="tx1"/>
              </a:solidFill>
            </a:endParaRPr>
          </a:p>
          <a:p>
            <a:pPr eaLnBrk="1" hangingPunct="1">
              <a:lnSpc>
                <a:spcPct val="150000"/>
              </a:lnSpc>
              <a:defRPr/>
            </a:pPr>
            <a:r>
              <a:rPr lang="de-DE" sz="2000" dirty="0">
                <a:solidFill>
                  <a:schemeClr val="tx1"/>
                </a:solidFill>
              </a:rPr>
              <a:t>Was hindert mich daran, regelmäßig für Gott zu spenden?</a:t>
            </a:r>
            <a:endParaRPr lang="de-DE" sz="2000" dirty="0">
              <a:solidFill>
                <a:schemeClr val="tx1"/>
              </a:solidFill>
              <a:latin typeface="Arial" pitchFamily="34" charset="0"/>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p>
        </p:txBody>
      </p:sp>
      <p:sp>
        <p:nvSpPr>
          <p:cNvPr id="5" name="Titel 1">
            <a:extLst>
              <a:ext uri="{FF2B5EF4-FFF2-40B4-BE49-F238E27FC236}">
                <a16:creationId xmlns:a16="http://schemas.microsoft.com/office/drawing/2014/main" id="{DE24EE7B-905A-48E1-B030-1176A4E54ED3}"/>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6: Den Zehnten geben</a:t>
            </a:r>
            <a:endParaRPr lang="de-DE" altLang="de-DE" kern="0" dirty="0"/>
          </a:p>
        </p:txBody>
      </p:sp>
    </p:spTree>
    <p:extLst>
      <p:ext uri="{BB962C8B-B14F-4D97-AF65-F5344CB8AC3E}">
        <p14:creationId xmlns:p14="http://schemas.microsoft.com/office/powerpoint/2010/main" val="12962391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02DD7055-379C-46D1-94BE-815A3CF48DAC}"/>
              </a:ext>
            </a:extLst>
          </p:cNvPr>
          <p:cNvSpPr>
            <a:spLocks noGrp="1"/>
          </p:cNvSpPr>
          <p:nvPr>
            <p:ph type="title"/>
          </p:nvPr>
        </p:nvSpPr>
        <p:spPr>
          <a:xfrm>
            <a:off x="623392" y="44624"/>
            <a:ext cx="7299325" cy="442913"/>
          </a:xfrm>
        </p:spPr>
        <p:txBody>
          <a:bodyPr/>
          <a:lstStyle/>
          <a:p>
            <a:pPr eaLnBrk="1" hangingPunct="1"/>
            <a:r>
              <a:rPr lang="de-DE" altLang="de-DE" dirty="0"/>
              <a:t>Prinzip 7: Planen und Handeln</a:t>
            </a:r>
          </a:p>
        </p:txBody>
      </p:sp>
      <p:sp>
        <p:nvSpPr>
          <p:cNvPr id="5123" name="Inhaltsplatzhalter 2">
            <a:extLst>
              <a:ext uri="{FF2B5EF4-FFF2-40B4-BE49-F238E27FC236}">
                <a16:creationId xmlns:a16="http://schemas.microsoft.com/office/drawing/2014/main" id="{D2D62EFE-5CBB-4439-9AF6-B441CD0CC5D1}"/>
              </a:ext>
            </a:extLst>
          </p:cNvPr>
          <p:cNvSpPr>
            <a:spLocks noGrp="1"/>
          </p:cNvSpPr>
          <p:nvPr>
            <p:ph idx="1"/>
          </p:nvPr>
        </p:nvSpPr>
        <p:spPr>
          <a:xfrm>
            <a:off x="719402" y="1484784"/>
            <a:ext cx="10201133" cy="4267200"/>
          </a:xfrm>
        </p:spPr>
        <p:txBody>
          <a:bodyPr/>
          <a:lstStyle/>
          <a:p>
            <a:pPr eaLnBrk="1" hangingPunct="1"/>
            <a:r>
              <a:rPr lang="de-DE" altLang="de-DE" dirty="0"/>
              <a:t>Wohin geht die Reise?</a:t>
            </a:r>
          </a:p>
          <a:p>
            <a:pPr eaLnBrk="1" hangingPunct="1"/>
            <a:r>
              <a:rPr lang="de-DE" altLang="de-DE" dirty="0"/>
              <a:t>Die Balance finden</a:t>
            </a:r>
          </a:p>
          <a:p>
            <a:pPr>
              <a:buNone/>
            </a:pPr>
            <a:r>
              <a:rPr lang="de-DE" altLang="de-DE" dirty="0"/>
              <a:t>	</a:t>
            </a:r>
            <a:r>
              <a:rPr lang="de-DE" altLang="de-DE" sz="2000" dirty="0"/>
              <a:t>„Einer von euch will einen Turm bauen. Setzt er sich dann nicht als Erstes hin, berechnet die Kosten und prüft, ob sein Geld reicht?“ (Lukas 14, 28)</a:t>
            </a:r>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p:txBody>
      </p:sp>
    </p:spTree>
    <p:extLst>
      <p:ext uri="{BB962C8B-B14F-4D97-AF65-F5344CB8AC3E}">
        <p14:creationId xmlns:p14="http://schemas.microsoft.com/office/powerpoint/2010/main" val="1102265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019B53C7-DE55-4131-91B0-641D616BD72D}"/>
              </a:ext>
            </a:extLst>
          </p:cNvPr>
          <p:cNvSpPr>
            <a:spLocks noGrp="1"/>
          </p:cNvSpPr>
          <p:nvPr>
            <p:ph idx="1"/>
          </p:nvPr>
        </p:nvSpPr>
        <p:spPr/>
        <p:txBody>
          <a:bodyPr/>
          <a:lstStyle/>
          <a:p>
            <a:pPr eaLnBrk="1" hangingPunct="1"/>
            <a:r>
              <a:rPr lang="de-DE" altLang="de-DE" dirty="0"/>
              <a:t>Wohin geht die Reise?</a:t>
            </a:r>
          </a:p>
          <a:p>
            <a:pPr eaLnBrk="1" hangingPunct="1"/>
            <a:r>
              <a:rPr lang="de-DE" altLang="de-DE" dirty="0"/>
              <a:t>Die Balance finden</a:t>
            </a:r>
          </a:p>
          <a:p>
            <a:pPr eaLnBrk="1" hangingPunct="1"/>
            <a:r>
              <a:rPr lang="de-DE" altLang="de-DE" dirty="0"/>
              <a:t>Die Prioritäten setzen</a:t>
            </a:r>
          </a:p>
          <a:p>
            <a:pPr eaLnBrk="1" hangingPunct="1"/>
            <a:r>
              <a:rPr lang="de-DE" altLang="de-DE" dirty="0"/>
              <a:t>Ausgaben und Einnahmen</a:t>
            </a:r>
          </a:p>
          <a:p>
            <a:pPr>
              <a:buNone/>
            </a:pPr>
            <a:r>
              <a:rPr lang="de-DE" altLang="de-DE" dirty="0"/>
              <a:t>	</a:t>
            </a:r>
            <a:r>
              <a:rPr lang="de-DE" altLang="de-DE" sz="2000" dirty="0"/>
              <a:t>„Lass den Herrn dein Tun bestimmen! So werden deine Pläne gelingen.“ (Sprüche 16, 3)</a:t>
            </a:r>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54347613-ECCA-485B-9784-860C518BBCD6}"/>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7: Planen und Handeln</a:t>
            </a:r>
            <a:endParaRPr lang="de-DE" altLang="de-DE" kern="0" dirty="0"/>
          </a:p>
        </p:txBody>
      </p:sp>
    </p:spTree>
    <p:extLst>
      <p:ext uri="{BB962C8B-B14F-4D97-AF65-F5344CB8AC3E}">
        <p14:creationId xmlns:p14="http://schemas.microsoft.com/office/powerpoint/2010/main" val="39934629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Effect transition="in" filter="fade">
                                      <p:cBhvr>
                                        <p:cTn id="7" dur="500"/>
                                        <p:tgtEl>
                                          <p:spTgt spid="512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3" end="3"/>
                                            </p:txEl>
                                          </p:spTgt>
                                        </p:tgtEl>
                                        <p:attrNameLst>
                                          <p:attrName>style.visibility</p:attrName>
                                        </p:attrNameLst>
                                      </p:cBhvr>
                                      <p:to>
                                        <p:strVal val="visible"/>
                                      </p:to>
                                    </p:set>
                                    <p:animEffect transition="in" filter="fade">
                                      <p:cBhvr>
                                        <p:cTn id="12" dur="500"/>
                                        <p:tgtEl>
                                          <p:spTgt spid="512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fade">
                                      <p:cBhvr>
                                        <p:cTn id="17"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Inhaltsplatzhalter 2">
            <a:extLst>
              <a:ext uri="{FF2B5EF4-FFF2-40B4-BE49-F238E27FC236}">
                <a16:creationId xmlns:a16="http://schemas.microsoft.com/office/drawing/2014/main" id="{EAD537A3-165C-4490-B76D-4DF357451CD6}"/>
              </a:ext>
            </a:extLst>
          </p:cNvPr>
          <p:cNvSpPr>
            <a:spLocks noGrp="1"/>
          </p:cNvSpPr>
          <p:nvPr>
            <p:ph idx="1"/>
          </p:nvPr>
        </p:nvSpPr>
        <p:spPr>
          <a:xfrm>
            <a:off x="719402" y="1484784"/>
            <a:ext cx="10129125" cy="4267200"/>
          </a:xfrm>
        </p:spPr>
        <p:txBody>
          <a:bodyPr/>
          <a:lstStyle/>
          <a:p>
            <a:pPr eaLnBrk="1" hangingPunct="1"/>
            <a:r>
              <a:rPr lang="de-DE" altLang="de-DE" dirty="0"/>
              <a:t>Wohin geht die Reise?</a:t>
            </a:r>
          </a:p>
          <a:p>
            <a:pPr eaLnBrk="1" hangingPunct="1"/>
            <a:r>
              <a:rPr lang="de-DE" altLang="de-DE" dirty="0"/>
              <a:t>Die Balance finden</a:t>
            </a:r>
          </a:p>
          <a:p>
            <a:pPr eaLnBrk="1" hangingPunct="1"/>
            <a:r>
              <a:rPr lang="de-DE" altLang="de-DE" dirty="0"/>
              <a:t>Die Prioritäten setzen</a:t>
            </a:r>
          </a:p>
          <a:p>
            <a:pPr eaLnBrk="1" hangingPunct="1"/>
            <a:r>
              <a:rPr lang="de-DE" altLang="de-DE" dirty="0"/>
              <a:t>Ausgaben und Einnahmen</a:t>
            </a:r>
          </a:p>
          <a:p>
            <a:pPr eaLnBrk="1" hangingPunct="1"/>
            <a:r>
              <a:rPr lang="de-DE" altLang="de-DE" dirty="0"/>
              <a:t>Mut zum langen Atem</a:t>
            </a:r>
          </a:p>
          <a:p>
            <a:pPr>
              <a:buNone/>
            </a:pPr>
            <a:r>
              <a:rPr lang="de-DE" altLang="de-DE" dirty="0"/>
              <a:t>	</a:t>
            </a:r>
            <a:r>
              <a:rPr lang="de-DE" altLang="de-DE" sz="2000" dirty="0"/>
              <a:t>„Das Ende einer Sache ist besser als ihr Anfang. Langmut ist besser als Hochmut.“          (Sprüche 7, 8)</a:t>
            </a:r>
          </a:p>
          <a:p>
            <a:pPr eaLnBrk="1" hangingPunct="1"/>
            <a:endParaRPr lang="de-DE" altLang="de-DE" dirty="0"/>
          </a:p>
          <a:p>
            <a:pPr eaLnBrk="1" hangingPunct="1"/>
            <a:endParaRPr lang="de-DE" altLang="de-DE" dirty="0"/>
          </a:p>
          <a:p>
            <a:pPr eaLnBrk="1" hangingPunct="1"/>
            <a:endParaRPr lang="de-DE" altLang="de-DE" dirty="0"/>
          </a:p>
          <a:p>
            <a:pPr eaLnBrk="1" hangingPunct="1"/>
            <a:endParaRPr lang="de-DE" altLang="de-DE" dirty="0"/>
          </a:p>
        </p:txBody>
      </p:sp>
      <p:sp>
        <p:nvSpPr>
          <p:cNvPr id="5" name="Titel 1">
            <a:extLst>
              <a:ext uri="{FF2B5EF4-FFF2-40B4-BE49-F238E27FC236}">
                <a16:creationId xmlns:a16="http://schemas.microsoft.com/office/drawing/2014/main" id="{1CBD493B-AF87-4710-9CF5-92C8C837400A}"/>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7: Planen und Handeln</a:t>
            </a:r>
            <a:endParaRPr lang="de-DE" altLang="de-DE" kern="0" dirty="0"/>
          </a:p>
        </p:txBody>
      </p:sp>
    </p:spTree>
    <p:extLst>
      <p:ext uri="{BB962C8B-B14F-4D97-AF65-F5344CB8AC3E}">
        <p14:creationId xmlns:p14="http://schemas.microsoft.com/office/powerpoint/2010/main" val="26267296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123">
                                            <p:txEl>
                                              <p:pRg st="4" end="4"/>
                                            </p:txEl>
                                          </p:spTgt>
                                        </p:tgtEl>
                                        <p:attrNameLst>
                                          <p:attrName>style.visibility</p:attrName>
                                        </p:attrNameLst>
                                      </p:cBhvr>
                                      <p:to>
                                        <p:strVal val="visible"/>
                                      </p:to>
                                    </p:set>
                                    <p:animEffect transition="in" filter="fade">
                                      <p:cBhvr>
                                        <p:cTn id="7" dur="500"/>
                                        <p:tgtEl>
                                          <p:spTgt spid="512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5" end="5"/>
                                            </p:txEl>
                                          </p:spTgt>
                                        </p:tgtEl>
                                        <p:attrNameLst>
                                          <p:attrName>style.visibility</p:attrName>
                                        </p:attrNameLst>
                                      </p:cBhvr>
                                      <p:to>
                                        <p:strVal val="visible"/>
                                      </p:to>
                                    </p:set>
                                    <p:animEffect transition="in" filter="fade">
                                      <p:cBhvr>
                                        <p:cTn id="12"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a:extLst>
              <a:ext uri="{FF2B5EF4-FFF2-40B4-BE49-F238E27FC236}">
                <a16:creationId xmlns:a16="http://schemas.microsoft.com/office/drawing/2014/main" id="{6C26E344-3CA7-4A18-AADD-5658A3D71E42}"/>
              </a:ext>
            </a:extLst>
          </p:cNvPr>
          <p:cNvSpPr>
            <a:spLocks noGrp="1"/>
          </p:cNvSpPr>
          <p:nvPr>
            <p:ph idx="1"/>
          </p:nvPr>
        </p:nvSpPr>
        <p:spPr>
          <a:xfrm>
            <a:off x="719402" y="1484784"/>
            <a:ext cx="10201133" cy="4267200"/>
          </a:xfrm>
        </p:spPr>
        <p:txBody>
          <a:bodyPr/>
          <a:lstStyle/>
          <a:p>
            <a:pPr eaLnBrk="1" hangingPunct="1">
              <a:buFontTx/>
              <a:buNone/>
              <a:defRPr/>
            </a:pPr>
            <a:r>
              <a:rPr lang="de-DE" sz="3200" dirty="0">
                <a:solidFill>
                  <a:srgbClr val="006455"/>
                </a:solidFill>
                <a:ea typeface="+mj-ea"/>
                <a:cs typeface="+mj-cs"/>
              </a:rPr>
              <a:t>Impulse</a:t>
            </a:r>
            <a:endParaRPr lang="de-DE" dirty="0">
              <a:solidFill>
                <a:schemeClr val="tx1"/>
              </a:solidFill>
            </a:endParaRPr>
          </a:p>
          <a:p>
            <a:pPr eaLnBrk="1" hangingPunct="1">
              <a:lnSpc>
                <a:spcPct val="150000"/>
              </a:lnSpc>
              <a:defRPr/>
            </a:pPr>
            <a:r>
              <a:rPr lang="de-DE" sz="2000" dirty="0">
                <a:solidFill>
                  <a:schemeClr val="tx1"/>
                </a:solidFill>
              </a:rPr>
              <a:t>Benutze ich einen regelmäßigen Finanzplan? Welche Erfahrungen mache ich damit? Was hält mich davon ab, einen Plan aufzustellen?</a:t>
            </a:r>
          </a:p>
          <a:p>
            <a:pPr eaLnBrk="1" hangingPunct="1">
              <a:lnSpc>
                <a:spcPct val="150000"/>
              </a:lnSpc>
              <a:defRPr/>
            </a:pPr>
            <a:r>
              <a:rPr lang="de-DE" sz="2000" dirty="0">
                <a:solidFill>
                  <a:schemeClr val="tx1"/>
                </a:solidFill>
              </a:rPr>
              <a:t>Wo gibt es Bereiche in meiner Finanzplanung, die ich sofort ändern sollten? Wo sind solche, die langfristig anders aussehen müssen?</a:t>
            </a:r>
          </a:p>
          <a:p>
            <a:pPr marL="0" indent="0" eaLnBrk="1" hangingPunct="1">
              <a:buNone/>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p>
        </p:txBody>
      </p:sp>
      <p:sp>
        <p:nvSpPr>
          <p:cNvPr id="5" name="Titel 1">
            <a:extLst>
              <a:ext uri="{FF2B5EF4-FFF2-40B4-BE49-F238E27FC236}">
                <a16:creationId xmlns:a16="http://schemas.microsoft.com/office/drawing/2014/main" id="{2859CCEF-0848-44F4-8E2B-6624F85FC84A}"/>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7: Planen und Handeln</a:t>
            </a:r>
            <a:endParaRPr lang="de-DE" altLang="de-DE" kern="0" dirty="0"/>
          </a:p>
        </p:txBody>
      </p:sp>
    </p:spTree>
    <p:extLst>
      <p:ext uri="{BB962C8B-B14F-4D97-AF65-F5344CB8AC3E}">
        <p14:creationId xmlns:p14="http://schemas.microsoft.com/office/powerpoint/2010/main" val="22735844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el 1">
            <a:extLst>
              <a:ext uri="{FF2B5EF4-FFF2-40B4-BE49-F238E27FC236}">
                <a16:creationId xmlns:a16="http://schemas.microsoft.com/office/drawing/2014/main" id="{F18328E5-6DA1-4017-B5BC-6F9092C4EA53}"/>
              </a:ext>
            </a:extLst>
          </p:cNvPr>
          <p:cNvSpPr>
            <a:spLocks noGrp="1"/>
          </p:cNvSpPr>
          <p:nvPr>
            <p:ph type="title"/>
          </p:nvPr>
        </p:nvSpPr>
        <p:spPr>
          <a:xfrm>
            <a:off x="623392" y="44624"/>
            <a:ext cx="7299325" cy="442913"/>
          </a:xfrm>
        </p:spPr>
        <p:txBody>
          <a:bodyPr/>
          <a:lstStyle/>
          <a:p>
            <a:pPr eaLnBrk="1" hangingPunct="1"/>
            <a:r>
              <a:rPr lang="de-DE" altLang="de-DE" dirty="0"/>
              <a:t>Die 7 Prinzipien</a:t>
            </a:r>
          </a:p>
        </p:txBody>
      </p:sp>
      <p:pic>
        <p:nvPicPr>
          <p:cNvPr id="13" name="Grafik 12">
            <a:extLst>
              <a:ext uri="{FF2B5EF4-FFF2-40B4-BE49-F238E27FC236}">
                <a16:creationId xmlns:a16="http://schemas.microsoft.com/office/drawing/2014/main" id="{BD2A4581-55D1-D84D-75D0-1C94EFF3485D}"/>
              </a:ext>
            </a:extLst>
          </p:cNvPr>
          <p:cNvPicPr>
            <a:picLocks noChangeAspect="1"/>
          </p:cNvPicPr>
          <p:nvPr/>
        </p:nvPicPr>
        <p:blipFill>
          <a:blip r:embed="rId2"/>
          <a:stretch>
            <a:fillRect/>
          </a:stretch>
        </p:blipFill>
        <p:spPr>
          <a:xfrm>
            <a:off x="1703512" y="1124744"/>
            <a:ext cx="6483068" cy="4470821"/>
          </a:xfrm>
          <a:prstGeom prst="rect">
            <a:avLst/>
          </a:prstGeom>
        </p:spPr>
      </p:pic>
    </p:spTree>
    <p:extLst>
      <p:ext uri="{BB962C8B-B14F-4D97-AF65-F5344CB8AC3E}">
        <p14:creationId xmlns:p14="http://schemas.microsoft.com/office/powerpoint/2010/main" val="313609590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Inhaltsplatzhalter 2">
            <a:extLst>
              <a:ext uri="{FF2B5EF4-FFF2-40B4-BE49-F238E27FC236}">
                <a16:creationId xmlns:a16="http://schemas.microsoft.com/office/drawing/2014/main" id="{5721D72E-5DE0-4E1B-B1EC-5C25A9D860C6}"/>
              </a:ext>
            </a:extLst>
          </p:cNvPr>
          <p:cNvSpPr>
            <a:spLocks noGrp="1"/>
          </p:cNvSpPr>
          <p:nvPr>
            <p:ph idx="1"/>
          </p:nvPr>
        </p:nvSpPr>
        <p:spPr/>
        <p:txBody>
          <a:bodyPr/>
          <a:lstStyle/>
          <a:p>
            <a:pPr eaLnBrk="1" hangingPunct="1"/>
            <a:r>
              <a:rPr lang="de-DE" altLang="de-DE" dirty="0"/>
              <a:t>Ein schwieriges Thema</a:t>
            </a:r>
          </a:p>
          <a:p>
            <a:pPr eaLnBrk="1" hangingPunct="1"/>
            <a:r>
              <a:rPr lang="de-DE" altLang="de-DE" dirty="0"/>
              <a:t>Geld in der Bibel</a:t>
            </a:r>
          </a:p>
          <a:p>
            <a:pPr eaLnBrk="1" hangingPunct="1"/>
            <a:r>
              <a:rPr lang="de-DE" altLang="de-DE" dirty="0">
                <a:solidFill>
                  <a:schemeClr val="tx1"/>
                </a:solidFill>
              </a:rPr>
              <a:t>Zwei Extreme</a:t>
            </a:r>
          </a:p>
          <a:p>
            <a:pPr eaLnBrk="1" hangingPunct="1"/>
            <a:r>
              <a:rPr lang="de-DE" altLang="de-DE" dirty="0">
                <a:solidFill>
                  <a:schemeClr val="tx1"/>
                </a:solidFill>
              </a:rPr>
              <a:t>Weder Armut noch Reichtum</a:t>
            </a:r>
          </a:p>
          <a:p>
            <a:pPr eaLnBrk="1" hangingPunct="1"/>
            <a:r>
              <a:rPr lang="de-DE" altLang="de-DE" dirty="0">
                <a:solidFill>
                  <a:schemeClr val="tx1"/>
                </a:solidFill>
              </a:rPr>
              <a:t>Geld an sich ist neutral</a:t>
            </a:r>
          </a:p>
          <a:p>
            <a:pPr>
              <a:buNone/>
            </a:pPr>
            <a:r>
              <a:rPr lang="de-DE" altLang="de-DE" dirty="0">
                <a:solidFill>
                  <a:schemeClr val="tx1"/>
                </a:solidFill>
              </a:rPr>
              <a:t>	</a:t>
            </a:r>
            <a:r>
              <a:rPr lang="de-DE" altLang="de-DE" sz="2000" dirty="0">
                <a:solidFill>
                  <a:schemeClr val="tx1"/>
                </a:solidFill>
              </a:rPr>
              <a:t>„Denn Geldgier ist die Wurzel von allem Bösen.“ (1. Timotheus 6, 9-10) </a:t>
            </a:r>
          </a:p>
          <a:p>
            <a:pPr eaLnBrk="1" hangingPunct="1"/>
            <a:endParaRPr lang="de-DE" altLang="de-DE" dirty="0">
              <a:solidFill>
                <a:schemeClr val="tx1"/>
              </a:solidFill>
            </a:endParaRPr>
          </a:p>
          <a:p>
            <a:pPr eaLnBrk="1" hangingPunct="1"/>
            <a:endParaRPr lang="de-DE" altLang="de-DE" dirty="0">
              <a:solidFill>
                <a:schemeClr val="tx1"/>
              </a:solidFill>
            </a:endParaRPr>
          </a:p>
          <a:p>
            <a:pPr eaLnBrk="1" hangingPunct="1"/>
            <a:endParaRPr lang="de-DE" altLang="de-DE" dirty="0"/>
          </a:p>
        </p:txBody>
      </p:sp>
      <p:sp>
        <p:nvSpPr>
          <p:cNvPr id="7" name="Titel 1">
            <a:extLst>
              <a:ext uri="{FF2B5EF4-FFF2-40B4-BE49-F238E27FC236}">
                <a16:creationId xmlns:a16="http://schemas.microsoft.com/office/drawing/2014/main" id="{9F38B099-1631-4C51-BDF1-F43B530C97F6}"/>
              </a:ext>
            </a:extLst>
          </p:cNvPr>
          <p:cNvSpPr>
            <a:spLocks noGrp="1"/>
          </p:cNvSpPr>
          <p:nvPr>
            <p:ph type="title"/>
          </p:nvPr>
        </p:nvSpPr>
        <p:spPr>
          <a:xfrm>
            <a:off x="623392" y="44624"/>
            <a:ext cx="7299325" cy="442913"/>
          </a:xfrm>
        </p:spPr>
        <p:txBody>
          <a:bodyPr/>
          <a:lstStyle/>
          <a:p>
            <a:pPr eaLnBrk="1" hangingPunct="1"/>
            <a:r>
              <a:rPr lang="de-DE" altLang="de-DE" dirty="0"/>
              <a:t>Prinzip 1: Geld verstehen</a:t>
            </a:r>
          </a:p>
        </p:txBody>
      </p:sp>
    </p:spTree>
    <p:extLst>
      <p:ext uri="{BB962C8B-B14F-4D97-AF65-F5344CB8AC3E}">
        <p14:creationId xmlns:p14="http://schemas.microsoft.com/office/powerpoint/2010/main" val="28079432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171">
                                            <p:txEl>
                                              <p:pRg st="4" end="4"/>
                                            </p:txEl>
                                          </p:spTgt>
                                        </p:tgtEl>
                                        <p:attrNameLst>
                                          <p:attrName>style.visibility</p:attrName>
                                        </p:attrNameLst>
                                      </p:cBhvr>
                                      <p:to>
                                        <p:strVal val="visible"/>
                                      </p:to>
                                    </p:set>
                                    <p:animEffect transition="in" filter="fade">
                                      <p:cBhvr>
                                        <p:cTn id="7" dur="500"/>
                                        <p:tgtEl>
                                          <p:spTgt spid="7171">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5" end="5"/>
                                            </p:txEl>
                                          </p:spTgt>
                                        </p:tgtEl>
                                        <p:attrNameLst>
                                          <p:attrName>style.visibility</p:attrName>
                                        </p:attrNameLst>
                                      </p:cBhvr>
                                      <p:to>
                                        <p:strVal val="visible"/>
                                      </p:to>
                                    </p:set>
                                    <p:animEffect transition="in" filter="fade">
                                      <p:cBhvr>
                                        <p:cTn id="12"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nhaltsplatzhalter 2">
            <a:extLst>
              <a:ext uri="{FF2B5EF4-FFF2-40B4-BE49-F238E27FC236}">
                <a16:creationId xmlns:a16="http://schemas.microsoft.com/office/drawing/2014/main" id="{4C131294-C31B-4C32-B08A-C48AF4B2B42B}"/>
              </a:ext>
            </a:extLst>
          </p:cNvPr>
          <p:cNvSpPr>
            <a:spLocks noGrp="1"/>
          </p:cNvSpPr>
          <p:nvPr>
            <p:ph idx="1"/>
          </p:nvPr>
        </p:nvSpPr>
        <p:spPr/>
        <p:txBody>
          <a:bodyPr/>
          <a:lstStyle/>
          <a:p>
            <a:pPr eaLnBrk="1" hangingPunct="1"/>
            <a:r>
              <a:rPr lang="de-DE" altLang="de-DE" dirty="0"/>
              <a:t>Ein schwieriges Thema</a:t>
            </a:r>
          </a:p>
          <a:p>
            <a:pPr eaLnBrk="1" hangingPunct="1"/>
            <a:r>
              <a:rPr lang="de-DE" altLang="de-DE" dirty="0"/>
              <a:t>Geld in der Bibel</a:t>
            </a:r>
          </a:p>
          <a:p>
            <a:pPr eaLnBrk="1" hangingPunct="1"/>
            <a:r>
              <a:rPr lang="de-DE" altLang="de-DE" dirty="0">
                <a:solidFill>
                  <a:schemeClr val="tx1"/>
                </a:solidFill>
              </a:rPr>
              <a:t>Zwei Extreme</a:t>
            </a:r>
          </a:p>
          <a:p>
            <a:pPr eaLnBrk="1" hangingPunct="1"/>
            <a:r>
              <a:rPr lang="de-DE" altLang="de-DE" dirty="0">
                <a:solidFill>
                  <a:schemeClr val="tx1"/>
                </a:solidFill>
              </a:rPr>
              <a:t>Weder Armut noch Reichtum</a:t>
            </a:r>
          </a:p>
          <a:p>
            <a:pPr eaLnBrk="1" hangingPunct="1"/>
            <a:r>
              <a:rPr lang="de-DE" altLang="de-DE" dirty="0">
                <a:solidFill>
                  <a:schemeClr val="tx1"/>
                </a:solidFill>
              </a:rPr>
              <a:t>Geld an sich ist neutral</a:t>
            </a:r>
          </a:p>
          <a:p>
            <a:pPr eaLnBrk="1" hangingPunct="1"/>
            <a:r>
              <a:rPr lang="de-DE" altLang="de-DE" dirty="0">
                <a:solidFill>
                  <a:schemeClr val="tx1"/>
                </a:solidFill>
              </a:rPr>
              <a:t>Finanzielle Freiheit</a:t>
            </a:r>
          </a:p>
          <a:p>
            <a:pPr>
              <a:buNone/>
            </a:pPr>
            <a:r>
              <a:rPr lang="de-DE" altLang="de-DE" dirty="0">
                <a:solidFill>
                  <a:schemeClr val="tx1"/>
                </a:solidFill>
              </a:rPr>
              <a:t>	</a:t>
            </a:r>
            <a:r>
              <a:rPr lang="de-DE" altLang="de-DE" sz="2000" dirty="0">
                <a:solidFill>
                  <a:schemeClr val="tx1"/>
                </a:solidFill>
              </a:rPr>
              <a:t>„Ihr könnt nicht gleichzeitig Gott und dem Geld dienen.“ (Matthäus 6, 24)</a:t>
            </a:r>
          </a:p>
          <a:p>
            <a:pPr eaLnBrk="1" hangingPunct="1"/>
            <a:endParaRPr lang="de-DE" altLang="de-DE" dirty="0">
              <a:solidFill>
                <a:schemeClr val="tx1"/>
              </a:solidFill>
            </a:endParaRPr>
          </a:p>
          <a:p>
            <a:pPr eaLnBrk="1" hangingPunct="1"/>
            <a:endParaRPr lang="de-DE" altLang="de-DE" dirty="0">
              <a:solidFill>
                <a:schemeClr val="tx1"/>
              </a:solidFill>
            </a:endParaRPr>
          </a:p>
          <a:p>
            <a:pPr eaLnBrk="1" hangingPunct="1"/>
            <a:endParaRPr lang="de-DE" altLang="de-DE" dirty="0">
              <a:solidFill>
                <a:schemeClr val="tx1"/>
              </a:solidFill>
            </a:endParaRPr>
          </a:p>
          <a:p>
            <a:pPr eaLnBrk="1" hangingPunct="1"/>
            <a:endParaRPr lang="de-DE" altLang="de-DE" dirty="0"/>
          </a:p>
        </p:txBody>
      </p:sp>
      <p:sp>
        <p:nvSpPr>
          <p:cNvPr id="8" name="Titel 1">
            <a:extLst>
              <a:ext uri="{FF2B5EF4-FFF2-40B4-BE49-F238E27FC236}">
                <a16:creationId xmlns:a16="http://schemas.microsoft.com/office/drawing/2014/main" id="{1F5F3911-F6EB-4185-B767-D93473094472}"/>
              </a:ext>
            </a:extLst>
          </p:cNvPr>
          <p:cNvSpPr>
            <a:spLocks noGrp="1"/>
          </p:cNvSpPr>
          <p:nvPr>
            <p:ph type="title"/>
          </p:nvPr>
        </p:nvSpPr>
        <p:spPr>
          <a:xfrm>
            <a:off x="623392" y="44624"/>
            <a:ext cx="7299325" cy="442913"/>
          </a:xfrm>
        </p:spPr>
        <p:txBody>
          <a:bodyPr/>
          <a:lstStyle/>
          <a:p>
            <a:pPr eaLnBrk="1" hangingPunct="1"/>
            <a:r>
              <a:rPr lang="de-DE" altLang="de-DE" dirty="0"/>
              <a:t>Prinzip 1: Geld verstehen</a:t>
            </a:r>
          </a:p>
        </p:txBody>
      </p:sp>
    </p:spTree>
    <p:extLst>
      <p:ext uri="{BB962C8B-B14F-4D97-AF65-F5344CB8AC3E}">
        <p14:creationId xmlns:p14="http://schemas.microsoft.com/office/powerpoint/2010/main" val="12412634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195">
                                            <p:txEl>
                                              <p:pRg st="5" end="5"/>
                                            </p:txEl>
                                          </p:spTgt>
                                        </p:tgtEl>
                                        <p:attrNameLst>
                                          <p:attrName>style.visibility</p:attrName>
                                        </p:attrNameLst>
                                      </p:cBhvr>
                                      <p:to>
                                        <p:strVal val="visible"/>
                                      </p:to>
                                    </p:set>
                                    <p:animEffect transition="in" filter="fade">
                                      <p:cBhvr>
                                        <p:cTn id="7" dur="500"/>
                                        <p:tgtEl>
                                          <p:spTgt spid="8195">
                                            <p:txEl>
                                              <p:pRg st="5" end="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5">
                                            <p:txEl>
                                              <p:pRg st="6" end="6"/>
                                            </p:txEl>
                                          </p:spTgt>
                                        </p:tgtEl>
                                        <p:attrNameLst>
                                          <p:attrName>style.visibility</p:attrName>
                                        </p:attrNameLst>
                                      </p:cBhvr>
                                      <p:to>
                                        <p:strVal val="visible"/>
                                      </p:to>
                                    </p:set>
                                    <p:animEffect transition="in" filter="fade">
                                      <p:cBhvr>
                                        <p:cTn id="12"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1108F9E-2E57-42DB-A467-28042E6DD90D}"/>
              </a:ext>
            </a:extLst>
          </p:cNvPr>
          <p:cNvSpPr>
            <a:spLocks noGrp="1"/>
          </p:cNvSpPr>
          <p:nvPr>
            <p:ph idx="1"/>
          </p:nvPr>
        </p:nvSpPr>
        <p:spPr/>
        <p:txBody>
          <a:bodyPr/>
          <a:lstStyle/>
          <a:p>
            <a:pPr eaLnBrk="1" hangingPunct="1">
              <a:buFontTx/>
              <a:buNone/>
              <a:defRPr/>
            </a:pPr>
            <a:r>
              <a:rPr lang="de-DE" sz="3200" dirty="0">
                <a:solidFill>
                  <a:srgbClr val="006455"/>
                </a:solidFill>
                <a:ea typeface="+mj-ea"/>
                <a:cs typeface="+mj-cs"/>
              </a:rPr>
              <a:t>Impulse</a:t>
            </a:r>
            <a:endParaRPr lang="de-DE" dirty="0">
              <a:solidFill>
                <a:schemeClr val="tx1"/>
              </a:solidFill>
            </a:endParaRPr>
          </a:p>
          <a:p>
            <a:pPr eaLnBrk="1" hangingPunct="1">
              <a:lnSpc>
                <a:spcPct val="150000"/>
              </a:lnSpc>
              <a:defRPr/>
            </a:pPr>
            <a:r>
              <a:rPr lang="de-DE" sz="2000" dirty="0">
                <a:solidFill>
                  <a:schemeClr val="tx1"/>
                </a:solidFill>
              </a:rPr>
              <a:t>Welche Rolle spielt das Geld in Ihrem Leben?</a:t>
            </a:r>
          </a:p>
          <a:p>
            <a:pPr>
              <a:lnSpc>
                <a:spcPct val="150000"/>
              </a:lnSpc>
              <a:defRPr/>
            </a:pPr>
            <a:r>
              <a:rPr lang="de-DE" sz="2000" dirty="0">
                <a:solidFill>
                  <a:schemeClr val="tx1"/>
                </a:solidFill>
              </a:rPr>
              <a:t>Welche biblischen Texte kenne ich, wo das Thema des Geldes auftaucht?</a:t>
            </a:r>
          </a:p>
          <a:p>
            <a:pPr>
              <a:lnSpc>
                <a:spcPct val="150000"/>
              </a:lnSpc>
              <a:defRPr/>
            </a:pPr>
            <a:r>
              <a:rPr lang="de-DE" sz="2000" dirty="0">
                <a:solidFill>
                  <a:schemeClr val="tx1"/>
                </a:solidFill>
              </a:rPr>
              <a:t>Wo habe ich schonmal dem Geld gedient, statt Gott?</a:t>
            </a: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solidFill>
                <a:schemeClr val="tx1"/>
              </a:solidFill>
            </a:endParaRPr>
          </a:p>
          <a:p>
            <a:pPr eaLnBrk="1" hangingPunct="1">
              <a:defRPr/>
            </a:pPr>
            <a:endParaRPr lang="de-DE" dirty="0"/>
          </a:p>
        </p:txBody>
      </p:sp>
      <p:sp>
        <p:nvSpPr>
          <p:cNvPr id="5" name="Titel 1">
            <a:extLst>
              <a:ext uri="{FF2B5EF4-FFF2-40B4-BE49-F238E27FC236}">
                <a16:creationId xmlns:a16="http://schemas.microsoft.com/office/drawing/2014/main" id="{59C17E3F-2F47-4D35-A5AD-06CCFE6F3C03}"/>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1: Geld verstehen</a:t>
            </a:r>
            <a:endParaRPr lang="de-DE" altLang="de-DE" kern="0" dirty="0"/>
          </a:p>
        </p:txBody>
      </p:sp>
    </p:spTree>
    <p:extLst>
      <p:ext uri="{BB962C8B-B14F-4D97-AF65-F5344CB8AC3E}">
        <p14:creationId xmlns:p14="http://schemas.microsoft.com/office/powerpoint/2010/main" val="38984802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746CF4D0-EFAF-4BCF-90EF-31655C585F30}"/>
              </a:ext>
            </a:extLst>
          </p:cNvPr>
          <p:cNvSpPr>
            <a:spLocks noGrp="1"/>
          </p:cNvSpPr>
          <p:nvPr>
            <p:ph type="title"/>
          </p:nvPr>
        </p:nvSpPr>
        <p:spPr>
          <a:xfrm>
            <a:off x="623392" y="44624"/>
            <a:ext cx="7299325" cy="442913"/>
          </a:xfrm>
        </p:spPr>
        <p:txBody>
          <a:bodyPr/>
          <a:lstStyle/>
          <a:p>
            <a:pPr eaLnBrk="1" hangingPunct="1"/>
            <a:r>
              <a:rPr lang="de-DE" altLang="de-DE" dirty="0"/>
              <a:t>Prinzip 2: Gott vertrauen</a:t>
            </a:r>
          </a:p>
        </p:txBody>
      </p:sp>
      <p:sp>
        <p:nvSpPr>
          <p:cNvPr id="10243" name="Inhaltsplatzhalter 2">
            <a:extLst>
              <a:ext uri="{FF2B5EF4-FFF2-40B4-BE49-F238E27FC236}">
                <a16:creationId xmlns:a16="http://schemas.microsoft.com/office/drawing/2014/main" id="{2CF7DA23-D81C-40BE-9F81-AEC72E1BB54B}"/>
              </a:ext>
            </a:extLst>
          </p:cNvPr>
          <p:cNvSpPr>
            <a:spLocks noGrp="1"/>
          </p:cNvSpPr>
          <p:nvPr>
            <p:ph idx="1"/>
          </p:nvPr>
        </p:nvSpPr>
        <p:spPr>
          <a:xfrm>
            <a:off x="719402" y="1484784"/>
            <a:ext cx="10201133" cy="4267200"/>
          </a:xfrm>
        </p:spPr>
        <p:txBody>
          <a:bodyPr/>
          <a:lstStyle/>
          <a:p>
            <a:pPr eaLnBrk="1" hangingPunct="1"/>
            <a:r>
              <a:rPr lang="de-DE" altLang="de-DE" dirty="0"/>
              <a:t>Geld bietet keine Sicherheit</a:t>
            </a:r>
            <a:endParaRPr lang="de-DE" altLang="de-DE" sz="2000" dirty="0">
              <a:solidFill>
                <a:schemeClr val="tx1"/>
              </a:solidFill>
            </a:endParaRPr>
          </a:p>
          <a:p>
            <a:pPr>
              <a:buNone/>
            </a:pPr>
            <a:r>
              <a:rPr lang="de-DE" altLang="de-DE" dirty="0">
                <a:solidFill>
                  <a:schemeClr val="tx1"/>
                </a:solidFill>
              </a:rPr>
              <a:t>	</a:t>
            </a:r>
            <a:r>
              <a:rPr lang="de-DE" altLang="de-DE" sz="2000" dirty="0">
                <a:solidFill>
                  <a:schemeClr val="tx1"/>
                </a:solidFill>
              </a:rPr>
              <a:t>„Wer auf seinen Reichtum vertraut, wird fallen. Aber die Gerechten sind wie grüne Blätter, die nicht fallen (Sprüche 11, 28)</a:t>
            </a:r>
          </a:p>
          <a:p>
            <a:pPr eaLnBrk="1" hangingPunct="1">
              <a:buFontTx/>
              <a:buNone/>
            </a:pPr>
            <a:r>
              <a:rPr lang="de-DE" altLang="de-DE" sz="2000" dirty="0">
                <a:solidFill>
                  <a:schemeClr val="tx1"/>
                </a:solidFill>
              </a:rPr>
              <a:t>	</a:t>
            </a:r>
          </a:p>
          <a:p>
            <a:pPr>
              <a:buNone/>
            </a:pPr>
            <a:r>
              <a:rPr lang="de-DE" altLang="de-DE" sz="2000" dirty="0">
                <a:solidFill>
                  <a:schemeClr val="tx1"/>
                </a:solidFill>
              </a:rPr>
              <a:t>	„Gib denjenigen, die in dieser Welt reich sind, die Anweisung, nicht überheblich zu sein. Sie sollen ihre Hoffnung nicht auf etwas so Unsicheres wie Reichtum setzen, sondern auf Gott. Er gibt uns alles in reichem Maß, und wir dürfen es genießen.“ (1. Timotheus 6, 17)</a:t>
            </a:r>
          </a:p>
          <a:p>
            <a:pPr eaLnBrk="1" hangingPunct="1"/>
            <a:endParaRPr lang="de-DE" altLang="de-DE" dirty="0"/>
          </a:p>
        </p:txBody>
      </p:sp>
    </p:spTree>
    <p:extLst>
      <p:ext uri="{BB962C8B-B14F-4D97-AF65-F5344CB8AC3E}">
        <p14:creationId xmlns:p14="http://schemas.microsoft.com/office/powerpoint/2010/main" val="5817504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fade">
                                      <p:cBhvr>
                                        <p:cTn id="17"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Inhaltsplatzhalter 2">
            <a:extLst>
              <a:ext uri="{FF2B5EF4-FFF2-40B4-BE49-F238E27FC236}">
                <a16:creationId xmlns:a16="http://schemas.microsoft.com/office/drawing/2014/main" id="{C807039F-46DF-449D-848C-8A0C8A5963A9}"/>
              </a:ext>
            </a:extLst>
          </p:cNvPr>
          <p:cNvSpPr>
            <a:spLocks noGrp="1"/>
          </p:cNvSpPr>
          <p:nvPr>
            <p:ph idx="1"/>
          </p:nvPr>
        </p:nvSpPr>
        <p:spPr>
          <a:xfrm>
            <a:off x="719402" y="1484784"/>
            <a:ext cx="10129125" cy="4267200"/>
          </a:xfrm>
        </p:spPr>
        <p:txBody>
          <a:bodyPr/>
          <a:lstStyle/>
          <a:p>
            <a:pPr eaLnBrk="1" hangingPunct="1"/>
            <a:r>
              <a:rPr lang="de-DE" altLang="de-DE" dirty="0"/>
              <a:t>Geld bietet keine Sicherheit</a:t>
            </a:r>
          </a:p>
          <a:p>
            <a:pPr eaLnBrk="1" hangingPunct="1"/>
            <a:r>
              <a:rPr lang="de-DE" altLang="de-DE" dirty="0"/>
              <a:t>Wem vertraue ich?</a:t>
            </a:r>
          </a:p>
          <a:p>
            <a:pPr>
              <a:buNone/>
            </a:pPr>
            <a:r>
              <a:rPr lang="de-DE" altLang="de-DE" dirty="0">
                <a:solidFill>
                  <a:schemeClr val="tx1"/>
                </a:solidFill>
              </a:rPr>
              <a:t> 	</a:t>
            </a:r>
            <a:r>
              <a:rPr lang="de-DE" altLang="de-DE" sz="2000" dirty="0">
                <a:solidFill>
                  <a:schemeClr val="tx1"/>
                </a:solidFill>
              </a:rPr>
              <a:t>„Der Herr ist mein Hirte. Mir fehlt es an nichts. Auf saftig grünen Weiden lässt er mich lagern. Er leitet mich zu Ruheplätzen am Wasser.“ (Psalm 23, 1-2)</a:t>
            </a:r>
          </a:p>
          <a:p>
            <a:pPr eaLnBrk="1" hangingPunct="1">
              <a:buFontTx/>
              <a:buNone/>
            </a:pPr>
            <a:endParaRPr lang="de-DE" altLang="de-DE" dirty="0"/>
          </a:p>
        </p:txBody>
      </p:sp>
      <p:sp>
        <p:nvSpPr>
          <p:cNvPr id="5" name="Titel 1">
            <a:extLst>
              <a:ext uri="{FF2B5EF4-FFF2-40B4-BE49-F238E27FC236}">
                <a16:creationId xmlns:a16="http://schemas.microsoft.com/office/drawing/2014/main" id="{043876F5-FB30-449A-83B7-F876C7C06544}"/>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2: Gott vertrauen</a:t>
            </a:r>
            <a:endParaRPr lang="de-DE" altLang="de-DE" kern="0" dirty="0"/>
          </a:p>
        </p:txBody>
      </p:sp>
    </p:spTree>
    <p:extLst>
      <p:ext uri="{BB962C8B-B14F-4D97-AF65-F5344CB8AC3E}">
        <p14:creationId xmlns:p14="http://schemas.microsoft.com/office/powerpoint/2010/main" val="1526683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fade">
                                      <p:cBhvr>
                                        <p:cTn id="7" dur="500"/>
                                        <p:tgtEl>
                                          <p:spTgt spid="1024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fade">
                                      <p:cBhvr>
                                        <p:cTn id="1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Inhaltsplatzhalter 2">
            <a:extLst>
              <a:ext uri="{FF2B5EF4-FFF2-40B4-BE49-F238E27FC236}">
                <a16:creationId xmlns:a16="http://schemas.microsoft.com/office/drawing/2014/main" id="{1B2F6156-ABF0-43DB-BF4B-EF49C400CF75}"/>
              </a:ext>
            </a:extLst>
          </p:cNvPr>
          <p:cNvSpPr>
            <a:spLocks noGrp="1"/>
          </p:cNvSpPr>
          <p:nvPr>
            <p:ph idx="1"/>
          </p:nvPr>
        </p:nvSpPr>
        <p:spPr>
          <a:xfrm>
            <a:off x="719402" y="1484784"/>
            <a:ext cx="10201133" cy="4267200"/>
          </a:xfrm>
        </p:spPr>
        <p:txBody>
          <a:bodyPr/>
          <a:lstStyle/>
          <a:p>
            <a:pPr eaLnBrk="1" hangingPunct="1"/>
            <a:r>
              <a:rPr lang="de-DE" altLang="de-DE" dirty="0"/>
              <a:t>Geld bietet keine Sicherheit</a:t>
            </a:r>
          </a:p>
          <a:p>
            <a:pPr eaLnBrk="1" hangingPunct="1"/>
            <a:r>
              <a:rPr lang="de-DE" altLang="de-DE" dirty="0"/>
              <a:t>Wem vertraue ich?</a:t>
            </a:r>
          </a:p>
          <a:p>
            <a:pPr eaLnBrk="1" hangingPunct="1"/>
            <a:r>
              <a:rPr lang="de-DE" altLang="de-DE" dirty="0"/>
              <a:t>Neue Perspektiven gewinnen</a:t>
            </a:r>
          </a:p>
          <a:p>
            <a:pPr>
              <a:buNone/>
            </a:pPr>
            <a:r>
              <a:rPr lang="de-DE" altLang="de-DE" dirty="0">
                <a:solidFill>
                  <a:schemeClr val="tx1"/>
                </a:solidFill>
              </a:rPr>
              <a:t> 	</a:t>
            </a:r>
            <a:r>
              <a:rPr lang="de-DE" altLang="de-DE" sz="2000" dirty="0">
                <a:solidFill>
                  <a:schemeClr val="tx1"/>
                </a:solidFill>
              </a:rPr>
              <a:t>„Macht euch keine Sorgen um euer Leben – was ihr essen oder trinken sollt, oder um euren Körper – was ihr anziehen sollt.“ (Matthäus 6, 25)</a:t>
            </a:r>
          </a:p>
          <a:p>
            <a:pPr eaLnBrk="1" hangingPunct="1">
              <a:buFontTx/>
              <a:buNone/>
            </a:pPr>
            <a:endParaRPr lang="de-DE" altLang="de-DE" sz="2000" dirty="0">
              <a:solidFill>
                <a:schemeClr val="tx1"/>
              </a:solidFill>
            </a:endParaRPr>
          </a:p>
          <a:p>
            <a:pPr>
              <a:buNone/>
            </a:pPr>
            <a:r>
              <a:rPr lang="de-DE" altLang="de-DE" sz="2000" dirty="0">
                <a:solidFill>
                  <a:schemeClr val="tx1"/>
                </a:solidFill>
              </a:rPr>
              <a:t>	„Ich will zu meinem Vater gehen und zu ihm sagen: Vater, ich bin vor Gott und vor dir schuldig geworden.“ (Lukas 15, 18) </a:t>
            </a:r>
          </a:p>
          <a:p>
            <a:pPr eaLnBrk="1" hangingPunct="1">
              <a:buFontTx/>
              <a:buNone/>
            </a:pPr>
            <a:endParaRPr lang="de-DE" altLang="de-DE" sz="2000" dirty="0">
              <a:solidFill>
                <a:schemeClr val="tx1"/>
              </a:solidFill>
            </a:endParaRPr>
          </a:p>
          <a:p>
            <a:pPr eaLnBrk="1" hangingPunct="1">
              <a:buFontTx/>
              <a:buNone/>
            </a:pPr>
            <a:endParaRPr lang="de-DE" altLang="de-DE" dirty="0"/>
          </a:p>
        </p:txBody>
      </p:sp>
      <p:sp>
        <p:nvSpPr>
          <p:cNvPr id="5" name="Titel 1">
            <a:extLst>
              <a:ext uri="{FF2B5EF4-FFF2-40B4-BE49-F238E27FC236}">
                <a16:creationId xmlns:a16="http://schemas.microsoft.com/office/drawing/2014/main" id="{EFFF063F-CBB9-41F4-B982-982BD4A927FE}"/>
              </a:ext>
            </a:extLst>
          </p:cNvPr>
          <p:cNvSpPr txBox="1">
            <a:spLocks/>
          </p:cNvSpPr>
          <p:nvPr/>
        </p:nvSpPr>
        <p:spPr>
          <a:xfrm>
            <a:off x="623392" y="44624"/>
            <a:ext cx="7299325" cy="442913"/>
          </a:xfrm>
          <a:prstGeom prst="rect">
            <a:avLst/>
          </a:prstGeom>
        </p:spPr>
        <p:txBody>
          <a:bodyPr anchor="t"/>
          <a:lstStyle>
            <a:lvl1pPr algn="l" rtl="0" eaLnBrk="1" fontAlgn="base" hangingPunct="1">
              <a:spcBef>
                <a:spcPct val="0"/>
              </a:spcBef>
              <a:spcAft>
                <a:spcPct val="0"/>
              </a:spcAft>
              <a:defRPr kumimoji="1" sz="3200" i="0">
                <a:solidFill>
                  <a:schemeClr val="accent1"/>
                </a:solidFill>
                <a:latin typeface="Calibri" pitchFamily="34" charset="0"/>
                <a:ea typeface="+mj-ea"/>
                <a:cs typeface="+mj-cs"/>
              </a:defRPr>
            </a:lvl1pPr>
            <a:lvl2pPr algn="l" rtl="0" eaLnBrk="1" fontAlgn="base" hangingPunct="1">
              <a:spcBef>
                <a:spcPct val="0"/>
              </a:spcBef>
              <a:spcAft>
                <a:spcPct val="0"/>
              </a:spcAft>
              <a:defRPr kumimoji="1" sz="3200" i="1">
                <a:solidFill>
                  <a:schemeClr val="accent1"/>
                </a:solidFill>
                <a:latin typeface="SKBWitten" pitchFamily="2" charset="0"/>
              </a:defRPr>
            </a:lvl2pPr>
            <a:lvl3pPr algn="l" rtl="0" eaLnBrk="1" fontAlgn="base" hangingPunct="1">
              <a:spcBef>
                <a:spcPct val="0"/>
              </a:spcBef>
              <a:spcAft>
                <a:spcPct val="0"/>
              </a:spcAft>
              <a:defRPr kumimoji="1" sz="3200" i="1">
                <a:solidFill>
                  <a:schemeClr val="accent1"/>
                </a:solidFill>
                <a:latin typeface="SKBWitten" pitchFamily="2" charset="0"/>
              </a:defRPr>
            </a:lvl3pPr>
            <a:lvl4pPr algn="l" rtl="0" eaLnBrk="1" fontAlgn="base" hangingPunct="1">
              <a:spcBef>
                <a:spcPct val="0"/>
              </a:spcBef>
              <a:spcAft>
                <a:spcPct val="0"/>
              </a:spcAft>
              <a:defRPr kumimoji="1" sz="3200" i="1">
                <a:solidFill>
                  <a:schemeClr val="accent1"/>
                </a:solidFill>
                <a:latin typeface="SKBWitten" pitchFamily="2" charset="0"/>
              </a:defRPr>
            </a:lvl4pPr>
            <a:lvl5pPr algn="l" rtl="0" eaLnBrk="1" fontAlgn="base" hangingPunct="1">
              <a:spcBef>
                <a:spcPct val="0"/>
              </a:spcBef>
              <a:spcAft>
                <a:spcPct val="0"/>
              </a:spcAft>
              <a:defRPr kumimoji="1" sz="3200" i="1">
                <a:solidFill>
                  <a:schemeClr val="accent1"/>
                </a:solidFill>
                <a:latin typeface="SKBWitten" pitchFamily="2" charset="0"/>
              </a:defRPr>
            </a:lvl5pPr>
            <a:lvl6pPr marL="457200" algn="l" rtl="0" eaLnBrk="1" fontAlgn="base" hangingPunct="1">
              <a:spcBef>
                <a:spcPct val="0"/>
              </a:spcBef>
              <a:spcAft>
                <a:spcPct val="0"/>
              </a:spcAft>
              <a:defRPr kumimoji="1" sz="3200" i="1">
                <a:solidFill>
                  <a:schemeClr val="accent1"/>
                </a:solidFill>
                <a:latin typeface="SKBWitten" pitchFamily="2" charset="0"/>
              </a:defRPr>
            </a:lvl6pPr>
            <a:lvl7pPr marL="914400" algn="l" rtl="0" eaLnBrk="1" fontAlgn="base" hangingPunct="1">
              <a:spcBef>
                <a:spcPct val="0"/>
              </a:spcBef>
              <a:spcAft>
                <a:spcPct val="0"/>
              </a:spcAft>
              <a:defRPr kumimoji="1" sz="3200" i="1">
                <a:solidFill>
                  <a:schemeClr val="accent1"/>
                </a:solidFill>
                <a:latin typeface="SKBWitten" pitchFamily="2" charset="0"/>
              </a:defRPr>
            </a:lvl7pPr>
            <a:lvl8pPr marL="1371600" algn="l" rtl="0" eaLnBrk="1" fontAlgn="base" hangingPunct="1">
              <a:spcBef>
                <a:spcPct val="0"/>
              </a:spcBef>
              <a:spcAft>
                <a:spcPct val="0"/>
              </a:spcAft>
              <a:defRPr kumimoji="1" sz="3200" i="1">
                <a:solidFill>
                  <a:schemeClr val="accent1"/>
                </a:solidFill>
                <a:latin typeface="SKBWitten" pitchFamily="2" charset="0"/>
              </a:defRPr>
            </a:lvl8pPr>
            <a:lvl9pPr marL="1828800" algn="l" rtl="0" eaLnBrk="1" fontAlgn="base" hangingPunct="1">
              <a:spcBef>
                <a:spcPct val="0"/>
              </a:spcBef>
              <a:spcAft>
                <a:spcPct val="0"/>
              </a:spcAft>
              <a:defRPr kumimoji="1" sz="3200" i="1">
                <a:solidFill>
                  <a:schemeClr val="accent1"/>
                </a:solidFill>
                <a:latin typeface="SKBWitten" pitchFamily="2" charset="0"/>
              </a:defRPr>
            </a:lvl9pPr>
          </a:lstStyle>
          <a:p>
            <a:r>
              <a:rPr lang="de-DE" altLang="de-DE" kern="0"/>
              <a:t>Prinzip 2: Gott vertrauen</a:t>
            </a:r>
            <a:endParaRPr lang="de-DE" altLang="de-DE" kern="0" dirty="0"/>
          </a:p>
        </p:txBody>
      </p:sp>
    </p:spTree>
    <p:extLst>
      <p:ext uri="{BB962C8B-B14F-4D97-AF65-F5344CB8AC3E}">
        <p14:creationId xmlns:p14="http://schemas.microsoft.com/office/powerpoint/2010/main" val="36913555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Effect transition="in" filter="fade">
                                      <p:cBhvr>
                                        <p:cTn id="7" dur="500"/>
                                        <p:tgtEl>
                                          <p:spTgt spid="1024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243">
                                            <p:txEl>
                                              <p:pRg st="3" end="3"/>
                                            </p:txEl>
                                          </p:spTgt>
                                        </p:tgtEl>
                                        <p:attrNameLst>
                                          <p:attrName>style.visibility</p:attrName>
                                        </p:attrNameLst>
                                      </p:cBhvr>
                                      <p:to>
                                        <p:strVal val="visible"/>
                                      </p:to>
                                    </p:set>
                                    <p:animEffect transition="in" filter="fade">
                                      <p:cBhvr>
                                        <p:cTn id="12" dur="500"/>
                                        <p:tgtEl>
                                          <p:spTgt spid="1024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243">
                                            <p:txEl>
                                              <p:pRg st="5" end="5"/>
                                            </p:txEl>
                                          </p:spTgt>
                                        </p:tgtEl>
                                        <p:attrNameLst>
                                          <p:attrName>style.visibility</p:attrName>
                                        </p:attrNameLst>
                                      </p:cBhvr>
                                      <p:to>
                                        <p:strVal val="visible"/>
                                      </p:to>
                                    </p:set>
                                    <p:animEffect transition="in" filter="fade">
                                      <p:cBhvr>
                                        <p:cTn id="17"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signSKB">
  <a:themeElements>
    <a:clrScheme name="SKB Witten">
      <a:dk1>
        <a:srgbClr val="000000"/>
      </a:dk1>
      <a:lt1>
        <a:srgbClr val="FFFFFF"/>
      </a:lt1>
      <a:dk2>
        <a:srgbClr val="C8C8C8"/>
      </a:dk2>
      <a:lt2>
        <a:srgbClr val="006455"/>
      </a:lt2>
      <a:accent1>
        <a:srgbClr val="006455"/>
      </a:accent1>
      <a:accent2>
        <a:srgbClr val="AE2431"/>
      </a:accent2>
      <a:accent3>
        <a:srgbClr val="FFFFFF"/>
      </a:accent3>
      <a:accent4>
        <a:srgbClr val="000000"/>
      </a:accent4>
      <a:accent5>
        <a:srgbClr val="BFBFBF"/>
      </a:accent5>
      <a:accent6>
        <a:srgbClr val="821A24"/>
      </a:accent6>
      <a:hlink>
        <a:srgbClr val="00CCAF"/>
      </a:hlink>
      <a:folHlink>
        <a:srgbClr val="979A96"/>
      </a:folHlink>
    </a:clrScheme>
    <a:fontScheme name="~9787802">
      <a:majorFont>
        <a:latin typeface="SKBWitten"/>
        <a:ea typeface=""/>
        <a:cs typeface=""/>
      </a:majorFont>
      <a:minorFont>
        <a:latin typeface="SKBWitte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9787802 1">
        <a:dk1>
          <a:srgbClr val="003300"/>
        </a:dk1>
        <a:lt1>
          <a:srgbClr val="FFFFFF"/>
        </a:lt1>
        <a:dk2>
          <a:srgbClr val="969696"/>
        </a:dk2>
        <a:lt2>
          <a:srgbClr val="144433"/>
        </a:lt2>
        <a:accent1>
          <a:srgbClr val="005847"/>
        </a:accent1>
        <a:accent2>
          <a:srgbClr val="AE2431"/>
        </a:accent2>
        <a:accent3>
          <a:srgbClr val="FFFFFF"/>
        </a:accent3>
        <a:accent4>
          <a:srgbClr val="002A00"/>
        </a:accent4>
        <a:accent5>
          <a:srgbClr val="AAB4B1"/>
        </a:accent5>
        <a:accent6>
          <a:srgbClr val="9D202B"/>
        </a:accent6>
        <a:hlink>
          <a:srgbClr val="009C67"/>
        </a:hlink>
        <a:folHlink>
          <a:srgbClr val="979A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1980</Words>
  <Application>Microsoft Office PowerPoint</Application>
  <PresentationFormat>Breitbild</PresentationFormat>
  <Paragraphs>227</Paragraphs>
  <Slides>35</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35</vt:i4>
      </vt:variant>
    </vt:vector>
  </HeadingPairs>
  <TitlesOfParts>
    <vt:vector size="41" baseType="lpstr">
      <vt:lpstr>Arial</vt:lpstr>
      <vt:lpstr>Calibri</vt:lpstr>
      <vt:lpstr>FeGWitten</vt:lpstr>
      <vt:lpstr>SKBWitten</vt:lpstr>
      <vt:lpstr>Times New Roman</vt:lpstr>
      <vt:lpstr>DesignSKB</vt:lpstr>
      <vt:lpstr>PowerPoint-Präsentation</vt:lpstr>
      <vt:lpstr>Prinzip 1: Geld verstehen</vt:lpstr>
      <vt:lpstr>Prinzip 1: Geld verstehen</vt:lpstr>
      <vt:lpstr>Prinzip 1: Geld verstehen</vt:lpstr>
      <vt:lpstr>Prinzip 1: Geld verstehen</vt:lpstr>
      <vt:lpstr>PowerPoint-Präsentation</vt:lpstr>
      <vt:lpstr>Prinzip 2: Gott vertrauen</vt:lpstr>
      <vt:lpstr>PowerPoint-Präsentation</vt:lpstr>
      <vt:lpstr>PowerPoint-Präsentation</vt:lpstr>
      <vt:lpstr>PowerPoint-Präsentation</vt:lpstr>
      <vt:lpstr>Prinzip 3: Das Leben genießen</vt:lpstr>
      <vt:lpstr>PowerPoint-Präsentation</vt:lpstr>
      <vt:lpstr>PowerPoint-Präsentation</vt:lpstr>
      <vt:lpstr>PowerPoint-Präsentation</vt:lpstr>
      <vt:lpstr>PowerPoint-Präsentation</vt:lpstr>
      <vt:lpstr>PowerPoint-Präsentation</vt:lpstr>
      <vt:lpstr>Prinzip 4: Schulden vermeiden</vt:lpstr>
      <vt:lpstr>PowerPoint-Präsentation</vt:lpstr>
      <vt:lpstr>PowerPoint-Präsentation</vt:lpstr>
      <vt:lpstr>PowerPoint-Präsentation</vt:lpstr>
      <vt:lpstr>Prinzip 5: Für die Zukunft sparen</vt:lpstr>
      <vt:lpstr>PowerPoint-Präsentation</vt:lpstr>
      <vt:lpstr>PowerPoint-Präsentation</vt:lpstr>
      <vt:lpstr>PowerPoint-Präsentation</vt:lpstr>
      <vt:lpstr>PowerPoint-Präsentation</vt:lpstr>
      <vt:lpstr>Prinzip 6: Den Zehnten geben</vt:lpstr>
      <vt:lpstr>PowerPoint-Präsentation</vt:lpstr>
      <vt:lpstr>PowerPoint-Präsentation</vt:lpstr>
      <vt:lpstr>PowerPoint-Präsentation</vt:lpstr>
      <vt:lpstr>PowerPoint-Präsentation</vt:lpstr>
      <vt:lpstr>Prinzip 7: Planen und Handeln</vt:lpstr>
      <vt:lpstr>PowerPoint-Präsentation</vt:lpstr>
      <vt:lpstr>PowerPoint-Präsentation</vt:lpstr>
      <vt:lpstr>PowerPoint-Präsentation</vt:lpstr>
      <vt:lpstr>Die 7 Prinzipien</vt:lpstr>
    </vt:vector>
  </TitlesOfParts>
  <Company>Privat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Dieter Happel</dc:creator>
  <cp:lastModifiedBy>yg4bvwe</cp:lastModifiedBy>
  <cp:revision>459</cp:revision>
  <dcterms:created xsi:type="dcterms:W3CDTF">2003-05-05T19:43:52Z</dcterms:created>
  <dcterms:modified xsi:type="dcterms:W3CDTF">2024-03-13T08:42:00Z</dcterms:modified>
</cp:coreProperties>
</file>